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63" r:id="rId7"/>
    <p:sldId id="269" r:id="rId8"/>
    <p:sldId id="266" r:id="rId9"/>
    <p:sldId id="271" r:id="rId10"/>
    <p:sldId id="267" r:id="rId11"/>
    <p:sldId id="272"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DBFA437C-6239-43DD-A285-1532A57D817E}" type="datetimeFigureOut">
              <a:rPr lang="fr-FR" smtClean="0"/>
              <a:pPr/>
              <a:t>05/09/2008</a:t>
            </a:fld>
            <a:endParaRPr lang="fr-FR" dirty="0"/>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77B0A8AD-2C2B-4DE7-8BB7-84A3EE0E6E69}" type="slidenum">
              <a:rPr lang="fr-FR" smtClean="0"/>
              <a:pPr/>
              <a:t>‹N°›</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BFA437C-6239-43DD-A285-1532A57D817E}" type="datetimeFigureOut">
              <a:rPr lang="fr-FR" smtClean="0"/>
              <a:pPr/>
              <a:t>05/09/2008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7B0A8AD-2C2B-4DE7-8BB7-84A3EE0E6E69}"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BFA437C-6239-43DD-A285-1532A57D817E}" type="datetimeFigureOut">
              <a:rPr lang="fr-FR" smtClean="0"/>
              <a:pPr/>
              <a:t>05/09/2008</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7B0A8AD-2C2B-4DE7-8BB7-84A3EE0E6E69}"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DBFA437C-6239-43DD-A285-1532A57D817E}" type="datetimeFigureOut">
              <a:rPr lang="fr-FR" smtClean="0"/>
              <a:pPr/>
              <a:t>05/09/2008</a:t>
            </a:fld>
            <a:endParaRPr lang="fr-FR" dirty="0"/>
          </a:p>
        </p:txBody>
      </p:sp>
      <p:sp>
        <p:nvSpPr>
          <p:cNvPr id="9" name="Espace réservé du numéro de diapositive 8"/>
          <p:cNvSpPr>
            <a:spLocks noGrp="1"/>
          </p:cNvSpPr>
          <p:nvPr>
            <p:ph type="sldNum" sz="quarter" idx="15"/>
          </p:nvPr>
        </p:nvSpPr>
        <p:spPr/>
        <p:txBody>
          <a:bodyPr rtlCol="0"/>
          <a:lstStyle/>
          <a:p>
            <a:fld id="{77B0A8AD-2C2B-4DE7-8BB7-84A3EE0E6E69}" type="slidenum">
              <a:rPr lang="fr-FR" smtClean="0"/>
              <a:pPr/>
              <a:t>‹N°›</a:t>
            </a:fld>
            <a:endParaRPr lang="fr-FR" dirty="0"/>
          </a:p>
        </p:txBody>
      </p:sp>
      <p:sp>
        <p:nvSpPr>
          <p:cNvPr id="10" name="Espace réservé du pied de page 9"/>
          <p:cNvSpPr>
            <a:spLocks noGrp="1"/>
          </p:cNvSpPr>
          <p:nvPr>
            <p:ph type="ftr" sz="quarter" idx="16"/>
          </p:nvPr>
        </p:nvSpPr>
        <p:spPr/>
        <p:txBody>
          <a:bodyPr rtlCol="0"/>
          <a:lstStyle/>
          <a:p>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DBFA437C-6239-43DD-A285-1532A57D817E}" type="datetimeFigureOut">
              <a:rPr lang="fr-FR" smtClean="0"/>
              <a:pPr/>
              <a:t>05/09/2008</a:t>
            </a:fld>
            <a:endParaRPr lang="fr-FR" dirty="0"/>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77B0A8AD-2C2B-4DE7-8BB7-84A3EE0E6E69}" type="slidenum">
              <a:rPr lang="fr-FR" smtClean="0"/>
              <a:pPr/>
              <a:t>‹N°›</a:t>
            </a:fld>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DBFA437C-6239-43DD-A285-1532A57D817E}" type="datetimeFigureOut">
              <a:rPr lang="fr-FR" smtClean="0"/>
              <a:pPr/>
              <a:t>05/09/2008</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77B0A8AD-2C2B-4DE7-8BB7-84A3EE0E6E69}" type="slidenum">
              <a:rPr lang="fr-FR" smtClean="0"/>
              <a:pPr/>
              <a:t>‹N°›</a:t>
            </a:fld>
            <a:endParaRPr lang="fr-FR" dirty="0"/>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DBFA437C-6239-43DD-A285-1532A57D817E}" type="datetimeFigureOut">
              <a:rPr lang="fr-FR" smtClean="0"/>
              <a:pPr/>
              <a:t>05/09/2008</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77B0A8AD-2C2B-4DE7-8BB7-84A3EE0E6E69}" type="slidenum">
              <a:rPr lang="fr-FR" smtClean="0"/>
              <a:pPr/>
              <a:t>‹N°›</a:t>
            </a:fld>
            <a:endParaRPr lang="fr-FR" dirty="0"/>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DBFA437C-6239-43DD-A285-1532A57D817E}" type="datetimeFigureOut">
              <a:rPr lang="fr-FR" smtClean="0"/>
              <a:pPr/>
              <a:t>05/09/2008</a:t>
            </a:fld>
            <a:endParaRPr lang="fr-FR" dirty="0"/>
          </a:p>
        </p:txBody>
      </p:sp>
      <p:sp>
        <p:nvSpPr>
          <p:cNvPr id="7" name="Espace réservé du numéro de diapositive 6"/>
          <p:cNvSpPr>
            <a:spLocks noGrp="1"/>
          </p:cNvSpPr>
          <p:nvPr>
            <p:ph type="sldNum" sz="quarter" idx="11"/>
          </p:nvPr>
        </p:nvSpPr>
        <p:spPr/>
        <p:txBody>
          <a:bodyPr rtlCol="0"/>
          <a:lstStyle/>
          <a:p>
            <a:fld id="{77B0A8AD-2C2B-4DE7-8BB7-84A3EE0E6E69}" type="slidenum">
              <a:rPr lang="fr-FR" smtClean="0"/>
              <a:pPr/>
              <a:t>‹N°›</a:t>
            </a:fld>
            <a:endParaRPr lang="fr-FR" dirty="0"/>
          </a:p>
        </p:txBody>
      </p:sp>
      <p:sp>
        <p:nvSpPr>
          <p:cNvPr id="8" name="Espace réservé du pied de page 7"/>
          <p:cNvSpPr>
            <a:spLocks noGrp="1"/>
          </p:cNvSpPr>
          <p:nvPr>
            <p:ph type="ftr" sz="quarter" idx="12"/>
          </p:nvPr>
        </p:nvSpPr>
        <p:spPr/>
        <p:txBody>
          <a:bodyPr rtlCol="0"/>
          <a:lstStyle/>
          <a:p>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BFA437C-6239-43DD-A285-1532A57D817E}" type="datetimeFigureOut">
              <a:rPr lang="fr-FR" smtClean="0"/>
              <a:pPr/>
              <a:t>05/09/2008</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7B0A8AD-2C2B-4DE7-8BB7-84A3EE0E6E69}"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DBFA437C-6239-43DD-A285-1532A57D817E}" type="datetimeFigureOut">
              <a:rPr lang="fr-FR" smtClean="0"/>
              <a:pPr/>
              <a:t>05/09/2008</a:t>
            </a:fld>
            <a:endParaRPr lang="fr-FR" dirty="0"/>
          </a:p>
        </p:txBody>
      </p:sp>
      <p:sp>
        <p:nvSpPr>
          <p:cNvPr id="22" name="Espace réservé du numéro de diapositive 21"/>
          <p:cNvSpPr>
            <a:spLocks noGrp="1"/>
          </p:cNvSpPr>
          <p:nvPr>
            <p:ph type="sldNum" sz="quarter" idx="15"/>
          </p:nvPr>
        </p:nvSpPr>
        <p:spPr/>
        <p:txBody>
          <a:bodyPr rtlCol="0"/>
          <a:lstStyle/>
          <a:p>
            <a:fld id="{77B0A8AD-2C2B-4DE7-8BB7-84A3EE0E6E69}" type="slidenum">
              <a:rPr lang="fr-FR" smtClean="0"/>
              <a:pPr/>
              <a:t>‹N°›</a:t>
            </a:fld>
            <a:endParaRPr lang="fr-FR" dirty="0"/>
          </a:p>
        </p:txBody>
      </p:sp>
      <p:sp>
        <p:nvSpPr>
          <p:cNvPr id="23" name="Espace réservé du pied de page 22"/>
          <p:cNvSpPr>
            <a:spLocks noGrp="1"/>
          </p:cNvSpPr>
          <p:nvPr>
            <p:ph type="ftr" sz="quarter" idx="16"/>
          </p:nvPr>
        </p:nvSpPr>
        <p:spPr/>
        <p:txBody>
          <a:bodyPr rtlCol="0"/>
          <a:lstStyle/>
          <a:p>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dirty="0"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DBFA437C-6239-43DD-A285-1532A57D817E}" type="datetimeFigureOut">
              <a:rPr lang="fr-FR" smtClean="0"/>
              <a:pPr/>
              <a:t>05/09/2008</a:t>
            </a:fld>
            <a:endParaRPr lang="fr-FR" dirty="0"/>
          </a:p>
        </p:txBody>
      </p:sp>
      <p:sp>
        <p:nvSpPr>
          <p:cNvPr id="18" name="Espace réservé du numéro de diapositive 17"/>
          <p:cNvSpPr>
            <a:spLocks noGrp="1"/>
          </p:cNvSpPr>
          <p:nvPr>
            <p:ph type="sldNum" sz="quarter" idx="11"/>
          </p:nvPr>
        </p:nvSpPr>
        <p:spPr/>
        <p:txBody>
          <a:bodyPr rtlCol="0"/>
          <a:lstStyle/>
          <a:p>
            <a:fld id="{77B0A8AD-2C2B-4DE7-8BB7-84A3EE0E6E69}" type="slidenum">
              <a:rPr lang="fr-FR" smtClean="0"/>
              <a:pPr/>
              <a:t>‹N°›</a:t>
            </a:fld>
            <a:endParaRPr lang="fr-FR" dirty="0"/>
          </a:p>
        </p:txBody>
      </p:sp>
      <p:sp>
        <p:nvSpPr>
          <p:cNvPr id="21" name="Espace réservé du pied de page 20"/>
          <p:cNvSpPr>
            <a:spLocks noGrp="1"/>
          </p:cNvSpPr>
          <p:nvPr>
            <p:ph type="ftr" sz="quarter" idx="12"/>
          </p:nvPr>
        </p:nvSpPr>
        <p:spPr/>
        <p:txBody>
          <a:bodyPr rtlCol="0"/>
          <a:lstStyle/>
          <a:p>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BFA437C-6239-43DD-A285-1532A57D817E}" type="datetimeFigureOut">
              <a:rPr lang="fr-FR" smtClean="0"/>
              <a:pPr/>
              <a:t>05/09/2008</a:t>
            </a:fld>
            <a:endParaRPr lang="fr-FR" dirty="0"/>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dirty="0"/>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7B0A8AD-2C2B-4DE7-8BB7-84A3EE0E6E69}"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cofinancement de projet de développement</a:t>
            </a:r>
            <a:endParaRPr lang="fr-FR" dirty="0"/>
          </a:p>
        </p:txBody>
      </p:sp>
      <p:sp>
        <p:nvSpPr>
          <p:cNvPr id="3" name="Sous-titre 2"/>
          <p:cNvSpPr>
            <a:spLocks noGrp="1"/>
          </p:cNvSpPr>
          <p:nvPr>
            <p:ph type="body" idx="1"/>
          </p:nvPr>
        </p:nvSpPr>
        <p:spPr/>
        <p:txBody>
          <a:bodyPr/>
          <a:lstStyle/>
          <a:p>
            <a:r>
              <a:rPr lang="fr-FR" dirty="0" smtClean="0"/>
              <a:t>Etude du cofinancement du Programme National de Développement Humain Durable du FIDA par le FEM</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re 28"/>
          <p:cNvSpPr>
            <a:spLocks noGrp="1"/>
          </p:cNvSpPr>
          <p:nvPr>
            <p:ph type="title"/>
          </p:nvPr>
        </p:nvSpPr>
        <p:spPr/>
        <p:txBody>
          <a:bodyPr anchor="t" anchorCtr="0">
            <a:normAutofit fontScale="90000"/>
          </a:bodyPr>
          <a:lstStyle/>
          <a:p>
            <a:pPr lvl="0"/>
            <a:r>
              <a:rPr lang="fr-FR" sz="2700" dirty="0" smtClean="0">
                <a:solidFill>
                  <a:schemeClr val="accent6"/>
                </a:solidFill>
              </a:rPr>
              <a:t>Comment combler le manque de 1 million USD, que l’UNCP croyait prévu pour le PNDHD, et qui sera finalement alloué à la réalisation du PEIGTEC ?</a:t>
            </a:r>
            <a:r>
              <a:rPr lang="fr-FR" sz="2200" dirty="0" smtClean="0">
                <a:solidFill>
                  <a:schemeClr val="tx1"/>
                </a:solidFill>
              </a:rPr>
              <a:t/>
            </a:r>
            <a:br>
              <a:rPr lang="fr-FR" sz="2200" dirty="0" smtClean="0">
                <a:solidFill>
                  <a:schemeClr val="tx1"/>
                </a:solidFill>
              </a:rPr>
            </a:br>
            <a:r>
              <a:rPr lang="fr-FR" dirty="0" smtClean="0"/>
              <a:t> </a:t>
            </a:r>
            <a:endParaRPr lang="fr-FR" dirty="0"/>
          </a:p>
        </p:txBody>
      </p:sp>
      <p:sp>
        <p:nvSpPr>
          <p:cNvPr id="66" name="ZoneTexte 65"/>
          <p:cNvSpPr txBox="1"/>
          <p:nvPr/>
        </p:nvSpPr>
        <p:spPr>
          <a:xfrm>
            <a:off x="5072050" y="3428998"/>
            <a:ext cx="2214563" cy="2032000"/>
          </a:xfrm>
          <a:prstGeom prst="rect">
            <a:avLst/>
          </a:prstGeom>
          <a:ln>
            <a:solidFill>
              <a:schemeClr val="accent2"/>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endParaRPr lang="fr-FR" dirty="0"/>
          </a:p>
          <a:p>
            <a:pPr fontAlgn="auto">
              <a:spcBef>
                <a:spcPts val="0"/>
              </a:spcBef>
              <a:spcAft>
                <a:spcPts val="0"/>
              </a:spcAft>
              <a:defRPr/>
            </a:pPr>
            <a:r>
              <a:rPr lang="fr-FR" dirty="0"/>
              <a:t>    </a:t>
            </a:r>
            <a:r>
              <a:rPr lang="fr-FR" dirty="0" smtClean="0"/>
              <a:t>PNDHD</a:t>
            </a:r>
            <a:endParaRPr lang="fr-FR" dirty="0"/>
          </a:p>
          <a:p>
            <a:pPr fontAlgn="auto">
              <a:spcBef>
                <a:spcPts val="0"/>
              </a:spcBef>
              <a:spcAft>
                <a:spcPts val="0"/>
              </a:spcAft>
              <a:defRPr/>
            </a:pPr>
            <a:endParaRPr lang="fr-FR" dirty="0"/>
          </a:p>
          <a:p>
            <a:pPr fontAlgn="auto">
              <a:spcBef>
                <a:spcPts val="0"/>
              </a:spcBef>
              <a:spcAft>
                <a:spcPts val="0"/>
              </a:spcAft>
              <a:defRPr/>
            </a:pPr>
            <a:endParaRPr lang="fr-FR" dirty="0"/>
          </a:p>
          <a:p>
            <a:pPr fontAlgn="auto">
              <a:spcBef>
                <a:spcPts val="0"/>
              </a:spcBef>
              <a:spcAft>
                <a:spcPts val="0"/>
              </a:spcAft>
              <a:defRPr/>
            </a:pPr>
            <a:endParaRPr lang="fr-FR" dirty="0"/>
          </a:p>
          <a:p>
            <a:pPr fontAlgn="auto">
              <a:spcBef>
                <a:spcPts val="0"/>
              </a:spcBef>
              <a:spcAft>
                <a:spcPts val="0"/>
              </a:spcAft>
              <a:defRPr/>
            </a:pPr>
            <a:endParaRPr lang="fr-FR" dirty="0"/>
          </a:p>
          <a:p>
            <a:pPr fontAlgn="auto">
              <a:spcBef>
                <a:spcPts val="0"/>
              </a:spcBef>
              <a:spcAft>
                <a:spcPts val="0"/>
              </a:spcAft>
              <a:defRPr/>
            </a:pPr>
            <a:endParaRPr lang="fr-FR" dirty="0"/>
          </a:p>
        </p:txBody>
      </p:sp>
      <p:sp>
        <p:nvSpPr>
          <p:cNvPr id="22" name="Rectangle 21"/>
          <p:cNvSpPr/>
          <p:nvPr/>
        </p:nvSpPr>
        <p:spPr>
          <a:xfrm>
            <a:off x="5072052" y="5072085"/>
            <a:ext cx="1071570" cy="714380"/>
          </a:xfrm>
          <a:prstGeom prst="rect">
            <a:avLst/>
          </a:prstGeom>
          <a:ln>
            <a:solidFill>
              <a:schemeClr val="accent2"/>
            </a:solidFill>
          </a:ln>
        </p:spPr>
        <p:style>
          <a:lnRef idx="2">
            <a:schemeClr val="dk1"/>
          </a:lnRef>
          <a:fillRef idx="1">
            <a:schemeClr val="lt1"/>
          </a:fillRef>
          <a:effectRef idx="0">
            <a:schemeClr val="dk1"/>
          </a:effectRef>
          <a:fontRef idx="minor">
            <a:schemeClr val="dk1"/>
          </a:fontRef>
        </p:style>
        <p:txBody>
          <a:bodyPr rtlCol="0" anchor="t" anchorCtr="0"/>
          <a:lstStyle/>
          <a:p>
            <a:pPr algn="ctr"/>
            <a:endParaRPr lang="fr-FR" dirty="0" smtClean="0"/>
          </a:p>
          <a:p>
            <a:pPr algn="ctr"/>
            <a:r>
              <a:rPr lang="fr-FR" dirty="0" smtClean="0"/>
              <a:t> </a:t>
            </a:r>
            <a:r>
              <a:rPr lang="fr-FR" dirty="0" smtClean="0"/>
              <a:t>     </a:t>
            </a:r>
            <a:endParaRPr lang="fr-FR" dirty="0"/>
          </a:p>
        </p:txBody>
      </p:sp>
      <p:sp>
        <p:nvSpPr>
          <p:cNvPr id="67" name="ZoneTexte 66"/>
          <p:cNvSpPr txBox="1"/>
          <p:nvPr/>
        </p:nvSpPr>
        <p:spPr>
          <a:xfrm>
            <a:off x="5072052" y="5429275"/>
            <a:ext cx="642943" cy="369332"/>
          </a:xfrm>
          <a:prstGeom prst="rect">
            <a:avLst/>
          </a:prstGeom>
          <a:solidFill>
            <a:schemeClr val="tx2">
              <a:lumMod val="20000"/>
              <a:lumOff val="80000"/>
            </a:schemeClr>
          </a:solidFill>
          <a:ln>
            <a:solidFill>
              <a:schemeClr val="tx1"/>
            </a:solidFill>
            <a:prstDash val="sysDash"/>
          </a:ln>
        </p:spPr>
        <p:style>
          <a:lnRef idx="2">
            <a:schemeClr val="accent3"/>
          </a:lnRef>
          <a:fillRef idx="1">
            <a:schemeClr val="lt1"/>
          </a:fillRef>
          <a:effectRef idx="0">
            <a:schemeClr val="accent3"/>
          </a:effectRef>
          <a:fontRef idx="minor">
            <a:schemeClr val="dk1"/>
          </a:fontRef>
        </p:style>
        <p:txBody>
          <a:bodyPr wrap="square">
            <a:spAutoFit/>
          </a:bodyPr>
          <a:lstStyle/>
          <a:p>
            <a:pPr fontAlgn="auto">
              <a:spcBef>
                <a:spcPts val="0"/>
              </a:spcBef>
              <a:spcAft>
                <a:spcPts val="0"/>
              </a:spcAft>
              <a:defRPr/>
            </a:pPr>
            <a:endParaRPr lang="fr-FR" dirty="0"/>
          </a:p>
        </p:txBody>
      </p:sp>
      <p:cxnSp>
        <p:nvCxnSpPr>
          <p:cNvPr id="68" name="Connecteur en angle 67"/>
          <p:cNvCxnSpPr>
            <a:stCxn id="74" idx="3"/>
            <a:endCxn id="66" idx="1"/>
          </p:cNvCxnSpPr>
          <p:nvPr/>
        </p:nvCxnSpPr>
        <p:spPr>
          <a:xfrm flipV="1">
            <a:off x="3938575" y="4444998"/>
            <a:ext cx="1133475" cy="311150"/>
          </a:xfrm>
          <a:prstGeom prst="bentConnector3">
            <a:avLst>
              <a:gd name="adj1" fmla="val 60226"/>
            </a:avLst>
          </a:prstGeom>
          <a:ln>
            <a:tailEnd type="arrow"/>
          </a:ln>
        </p:spPr>
        <p:style>
          <a:lnRef idx="1">
            <a:schemeClr val="dk1"/>
          </a:lnRef>
          <a:fillRef idx="0">
            <a:schemeClr val="dk1"/>
          </a:fillRef>
          <a:effectRef idx="0">
            <a:schemeClr val="dk1"/>
          </a:effectRef>
          <a:fontRef idx="minor">
            <a:schemeClr val="tx1"/>
          </a:fontRef>
        </p:style>
      </p:cxnSp>
      <p:cxnSp>
        <p:nvCxnSpPr>
          <p:cNvPr id="69" name="Connecteur en angle 68"/>
          <p:cNvCxnSpPr>
            <a:endCxn id="67" idx="1"/>
          </p:cNvCxnSpPr>
          <p:nvPr/>
        </p:nvCxnSpPr>
        <p:spPr>
          <a:xfrm>
            <a:off x="3786168" y="4857771"/>
            <a:ext cx="1285884" cy="756170"/>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sp>
        <p:nvSpPr>
          <p:cNvPr id="70" name="ZoneTexte 69"/>
          <p:cNvSpPr txBox="1"/>
          <p:nvPr/>
        </p:nvSpPr>
        <p:spPr>
          <a:xfrm>
            <a:off x="4857750" y="2143123"/>
            <a:ext cx="600075" cy="369887"/>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fontAlgn="auto">
              <a:spcBef>
                <a:spcPts val="0"/>
              </a:spcBef>
              <a:spcAft>
                <a:spcPts val="0"/>
              </a:spcAft>
              <a:defRPr/>
            </a:pPr>
            <a:r>
              <a:rPr lang="fr-FR" dirty="0"/>
              <a:t>FEM</a:t>
            </a:r>
          </a:p>
        </p:txBody>
      </p:sp>
      <p:cxnSp>
        <p:nvCxnSpPr>
          <p:cNvPr id="71" name="Connecteur droit avec flèche 70"/>
          <p:cNvCxnSpPr/>
          <p:nvPr/>
        </p:nvCxnSpPr>
        <p:spPr>
          <a:xfrm rot="5400000">
            <a:off x="3227375" y="4059236"/>
            <a:ext cx="987425" cy="127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2" name="ZoneTexte 71"/>
          <p:cNvSpPr txBox="1"/>
          <p:nvPr/>
        </p:nvSpPr>
        <p:spPr>
          <a:xfrm>
            <a:off x="3071800" y="2428875"/>
            <a:ext cx="835025" cy="369888"/>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fontAlgn="auto">
              <a:spcBef>
                <a:spcPts val="0"/>
              </a:spcBef>
              <a:spcAft>
                <a:spcPts val="0"/>
              </a:spcAft>
              <a:defRPr/>
            </a:pPr>
            <a:r>
              <a:rPr lang="fr-FR" dirty="0"/>
              <a:t>FIDA</a:t>
            </a:r>
          </a:p>
        </p:txBody>
      </p:sp>
      <p:sp>
        <p:nvSpPr>
          <p:cNvPr id="73" name="ZoneTexte 72"/>
          <p:cNvSpPr txBox="1"/>
          <p:nvPr/>
        </p:nvSpPr>
        <p:spPr>
          <a:xfrm>
            <a:off x="2786050" y="3214686"/>
            <a:ext cx="1604963" cy="369887"/>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fontAlgn="auto">
              <a:spcBef>
                <a:spcPts val="0"/>
              </a:spcBef>
              <a:spcAft>
                <a:spcPts val="0"/>
              </a:spcAft>
              <a:defRPr/>
            </a:pPr>
            <a:r>
              <a:rPr lang="fr-FR" dirty="0"/>
              <a:t>Gouvernement</a:t>
            </a:r>
          </a:p>
        </p:txBody>
      </p:sp>
      <p:sp>
        <p:nvSpPr>
          <p:cNvPr id="74" name="ZoneTexte 73"/>
          <p:cNvSpPr txBox="1"/>
          <p:nvPr/>
        </p:nvSpPr>
        <p:spPr>
          <a:xfrm>
            <a:off x="3214675" y="4571998"/>
            <a:ext cx="723900" cy="369888"/>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fontAlgn="auto">
              <a:spcBef>
                <a:spcPts val="0"/>
              </a:spcBef>
              <a:spcAft>
                <a:spcPts val="0"/>
              </a:spcAft>
              <a:defRPr/>
            </a:pPr>
            <a:r>
              <a:rPr lang="fr-FR" dirty="0"/>
              <a:t>UNCP</a:t>
            </a:r>
          </a:p>
        </p:txBody>
      </p:sp>
      <p:cxnSp>
        <p:nvCxnSpPr>
          <p:cNvPr id="75" name="Connecteur droit avec flèche 74"/>
          <p:cNvCxnSpPr/>
          <p:nvPr/>
        </p:nvCxnSpPr>
        <p:spPr>
          <a:xfrm rot="16200000" flipH="1">
            <a:off x="3464713" y="2964660"/>
            <a:ext cx="428619" cy="714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6" name="Connecteur en angle 75"/>
          <p:cNvCxnSpPr>
            <a:stCxn id="70" idx="1"/>
            <a:endCxn id="72" idx="3"/>
          </p:cNvCxnSpPr>
          <p:nvPr/>
        </p:nvCxnSpPr>
        <p:spPr>
          <a:xfrm rot="10800000" flipV="1">
            <a:off x="3906826" y="2328067"/>
            <a:ext cx="950925" cy="285752"/>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77" name="Connecteur droit avec flèche 76"/>
          <p:cNvCxnSpPr/>
          <p:nvPr/>
        </p:nvCxnSpPr>
        <p:spPr>
          <a:xfrm>
            <a:off x="642894" y="5429256"/>
            <a:ext cx="28575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8" name="ZoneTexte 44"/>
          <p:cNvSpPr txBox="1">
            <a:spLocks noChangeArrowheads="1"/>
          </p:cNvSpPr>
          <p:nvPr/>
        </p:nvSpPr>
        <p:spPr bwMode="auto">
          <a:xfrm>
            <a:off x="1000084" y="5072066"/>
            <a:ext cx="2121030" cy="738664"/>
          </a:xfrm>
          <a:prstGeom prst="rect">
            <a:avLst/>
          </a:prstGeom>
          <a:noFill/>
          <a:ln w="9525">
            <a:noFill/>
            <a:miter lim="800000"/>
            <a:headEnd/>
            <a:tailEnd/>
          </a:ln>
        </p:spPr>
        <p:txBody>
          <a:bodyPr wrap="none">
            <a:spAutoFit/>
          </a:bodyPr>
          <a:lstStyle/>
          <a:p>
            <a:r>
              <a:rPr lang="fr-FR" sz="1400" dirty="0">
                <a:latin typeface="Calibri" pitchFamily="34" charset="0"/>
              </a:rPr>
              <a:t>Financement FIDA</a:t>
            </a:r>
          </a:p>
          <a:p>
            <a:r>
              <a:rPr lang="fr-FR" sz="1400" dirty="0">
                <a:latin typeface="Calibri" pitchFamily="34" charset="0"/>
              </a:rPr>
              <a:t>Financement FEM réel</a:t>
            </a:r>
          </a:p>
          <a:p>
            <a:r>
              <a:rPr lang="fr-FR" sz="1400" dirty="0">
                <a:latin typeface="Calibri" pitchFamily="34" charset="0"/>
              </a:rPr>
              <a:t>Financement FEM </a:t>
            </a:r>
            <a:r>
              <a:rPr lang="fr-FR" sz="1400" dirty="0" smtClean="0">
                <a:latin typeface="Calibri" pitchFamily="34" charset="0"/>
              </a:rPr>
              <a:t>imaginé</a:t>
            </a:r>
            <a:endParaRPr lang="fr-FR" sz="1400" dirty="0">
              <a:latin typeface="Calibri" pitchFamily="34" charset="0"/>
            </a:endParaRPr>
          </a:p>
        </p:txBody>
      </p:sp>
      <p:cxnSp>
        <p:nvCxnSpPr>
          <p:cNvPr id="79" name="Connecteur droit avec flèche 78"/>
          <p:cNvCxnSpPr/>
          <p:nvPr/>
        </p:nvCxnSpPr>
        <p:spPr>
          <a:xfrm>
            <a:off x="642894" y="5643570"/>
            <a:ext cx="285750"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0" name="Rectangle 79"/>
          <p:cNvSpPr/>
          <p:nvPr/>
        </p:nvSpPr>
        <p:spPr>
          <a:xfrm>
            <a:off x="5072050" y="4286248"/>
            <a:ext cx="714375" cy="357188"/>
          </a:xfrm>
          <a:prstGeom prst="rect">
            <a:avLst/>
          </a:prstGeom>
          <a:solidFill>
            <a:schemeClr val="tx2">
              <a:lumMod val="20000"/>
              <a:lumOff val="80000"/>
            </a:schemeClr>
          </a:solidFill>
          <a:ln>
            <a:solidFill>
              <a:schemeClr val="tx1"/>
            </a:solidFill>
            <a:prstDash val="dash"/>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fr-FR"/>
          </a:p>
        </p:txBody>
      </p:sp>
      <p:cxnSp>
        <p:nvCxnSpPr>
          <p:cNvPr id="81" name="Connecteur droit avec flèche 80"/>
          <p:cNvCxnSpPr/>
          <p:nvPr/>
        </p:nvCxnSpPr>
        <p:spPr>
          <a:xfrm rot="5400000">
            <a:off x="3036086" y="2964657"/>
            <a:ext cx="428619" cy="7143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2" name="Connecteur droit avec flèche 81"/>
          <p:cNvCxnSpPr/>
          <p:nvPr/>
        </p:nvCxnSpPr>
        <p:spPr>
          <a:xfrm rot="5400000">
            <a:off x="2928925" y="4071936"/>
            <a:ext cx="1000125"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3" name="Connecteur en angle 82"/>
          <p:cNvCxnSpPr/>
          <p:nvPr/>
        </p:nvCxnSpPr>
        <p:spPr>
          <a:xfrm flipV="1">
            <a:off x="3929044" y="4000498"/>
            <a:ext cx="1143006" cy="642959"/>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4" name="Connecteur droit avec flèche 83"/>
          <p:cNvCxnSpPr/>
          <p:nvPr/>
        </p:nvCxnSpPr>
        <p:spPr>
          <a:xfrm>
            <a:off x="642894" y="5214942"/>
            <a:ext cx="285750" cy="158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7" name="ZoneTexte 26"/>
          <p:cNvSpPr txBox="1"/>
          <p:nvPr/>
        </p:nvSpPr>
        <p:spPr>
          <a:xfrm>
            <a:off x="6215060" y="5572151"/>
            <a:ext cx="1043876" cy="369332"/>
          </a:xfrm>
          <a:prstGeom prst="rect">
            <a:avLst/>
          </a:prstGeom>
          <a:noFill/>
        </p:spPr>
        <p:txBody>
          <a:bodyPr wrap="none" rtlCol="0">
            <a:spAutoFit/>
          </a:bodyPr>
          <a:lstStyle/>
          <a:p>
            <a:r>
              <a:rPr lang="fr-FR" dirty="0" smtClean="0"/>
              <a:t>PEIGTEC</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2357422" y="3357562"/>
            <a:ext cx="6172200" cy="2553656"/>
          </a:xfrm>
          <a:ln w="28575">
            <a:solidFill>
              <a:schemeClr val="accent1"/>
            </a:solidFill>
          </a:ln>
        </p:spPr>
        <p:txBody>
          <a:bodyPr>
            <a:normAutofit fontScale="90000"/>
          </a:bodyPr>
          <a:lstStyle/>
          <a:p>
            <a:r>
              <a:rPr lang="fr-FR" dirty="0" smtClean="0"/>
              <a:t>Il est nécessaire, lors de la réalisation du montage d’un cofinancement, de prendre garde à l’entière compréhension de ce montage par l’équipe qui sera chargée de sa réalisation.</a:t>
            </a:r>
            <a:endParaRPr lang="fr-FR" dirty="0"/>
          </a:p>
        </p:txBody>
      </p:sp>
      <p:sp>
        <p:nvSpPr>
          <p:cNvPr id="8" name="Espace réservé du texte 7"/>
          <p:cNvSpPr>
            <a:spLocks noGrp="1"/>
          </p:cNvSpPr>
          <p:nvPr>
            <p:ph type="body" idx="1"/>
          </p:nvPr>
        </p:nvSpPr>
        <p:spPr>
          <a:xfrm>
            <a:off x="2285984" y="1285860"/>
            <a:ext cx="6172200" cy="1371600"/>
          </a:xfrm>
          <a:ln w="38100">
            <a:noFill/>
          </a:ln>
        </p:spPr>
        <p:txBody>
          <a:bodyPr>
            <a:normAutofit fontScale="92500" lnSpcReduction="20000"/>
          </a:bodyPr>
          <a:lstStyle/>
          <a:p>
            <a:r>
              <a:rPr lang="fr-FR" sz="2400" b="0" dirty="0" smtClean="0"/>
              <a:t>Question principale posée par l’UNCP:</a:t>
            </a:r>
          </a:p>
          <a:p>
            <a:r>
              <a:rPr lang="fr-FR" sz="2400" b="0" dirty="0" smtClean="0"/>
              <a:t>Comment financer deux projets (ou un Programme et une Composante supplémentaire), avec un financement qui semblait destiné à un seul?</a:t>
            </a:r>
          </a:p>
          <a:p>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chorCtr="0"/>
          <a:lstStyle/>
          <a:p>
            <a:r>
              <a:rPr lang="fr-FR" dirty="0" smtClean="0"/>
              <a:t>Problématique</a:t>
            </a:r>
            <a:endParaRPr lang="fr-FR" dirty="0"/>
          </a:p>
        </p:txBody>
      </p:sp>
      <p:sp>
        <p:nvSpPr>
          <p:cNvPr id="3" name="Espace réservé du contenu 2"/>
          <p:cNvSpPr>
            <a:spLocks noGrp="1"/>
          </p:cNvSpPr>
          <p:nvPr>
            <p:ph sz="quarter" idx="1"/>
          </p:nvPr>
        </p:nvSpPr>
        <p:spPr/>
        <p:txBody>
          <a:bodyPr>
            <a:normAutofit/>
          </a:bodyPr>
          <a:lstStyle/>
          <a:p>
            <a:r>
              <a:rPr lang="fr-FR" dirty="0" smtClean="0"/>
              <a:t>Quels sont les risques du cofinancement du PNDHD par le FEM?</a:t>
            </a:r>
          </a:p>
          <a:p>
            <a:pPr lvl="1"/>
            <a:r>
              <a:rPr lang="fr-FR" dirty="0" smtClean="0"/>
              <a:t>Etude des montages conceptuel et financier</a:t>
            </a:r>
          </a:p>
          <a:p>
            <a:pPr lvl="1">
              <a:buNone/>
            </a:pPr>
            <a:endParaRPr lang="fr-FR" dirty="0" smtClean="0"/>
          </a:p>
          <a:p>
            <a:pPr lvl="1">
              <a:buNone/>
            </a:pPr>
            <a:endParaRPr lang="fr-FR" dirty="0" smtClean="0"/>
          </a:p>
          <a:p>
            <a:pPr lvl="2"/>
            <a:r>
              <a:rPr lang="fr-FR" sz="1600" dirty="0" smtClean="0"/>
              <a:t>FIDA: Fonds International de Développement Agricole</a:t>
            </a:r>
          </a:p>
          <a:p>
            <a:pPr lvl="2"/>
            <a:r>
              <a:rPr lang="fr-FR" sz="1600" dirty="0" smtClean="0"/>
              <a:t>PNDHD: Programme de développement financé par le FIDA</a:t>
            </a:r>
          </a:p>
          <a:p>
            <a:pPr lvl="2"/>
            <a:r>
              <a:rPr lang="fr-FR" sz="1600" dirty="0" smtClean="0"/>
              <a:t>FEM: Fonds pour l’Environnement Mondial</a:t>
            </a:r>
          </a:p>
          <a:p>
            <a:pPr lvl="2"/>
            <a:r>
              <a:rPr lang="fr-FR" sz="1600" dirty="0" smtClean="0"/>
              <a:t>PEIGTEC: Projet de Planification Environnementale Intégrée et de Gestion Durable des Terres dans les Ecosystèmes Côtiers des Comores. </a:t>
            </a:r>
          </a:p>
          <a:p>
            <a:pPr lvl="3">
              <a:buNone/>
            </a:pPr>
            <a:endParaRPr lang="fr-FR" dirty="0" smtClean="0"/>
          </a:p>
          <a:p>
            <a:pPr lvl="3" algn="ctr">
              <a:buNone/>
            </a:pPr>
            <a:r>
              <a:rPr lang="fr-FR" sz="1400" dirty="0" smtClean="0"/>
              <a:t>A l’heure où est rédigé cette présentation, l’accord de don relatif au cofinancement du FEM n’a pas encore été signé par le Gouvernement des Comores</a:t>
            </a:r>
          </a:p>
          <a:p>
            <a:pPr lvl="3">
              <a:buNone/>
            </a:pPr>
            <a:endParaRPr lang="fr-FR" dirty="0" smtClean="0"/>
          </a:p>
          <a:p>
            <a:pPr lvl="3">
              <a:buNone/>
            </a:pPr>
            <a:endParaRPr lang="fr-FR" dirty="0" smtClean="0"/>
          </a:p>
          <a:p>
            <a:pPr lvl="3">
              <a:buNone/>
            </a:pPr>
            <a:endParaRPr lang="fr-FR" dirty="0" smtClean="0"/>
          </a:p>
          <a:p>
            <a:pPr lvl="3"/>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nchor="ctr" anchorCtr="0">
            <a:normAutofit/>
          </a:bodyPr>
          <a:lstStyle/>
          <a:p>
            <a:r>
              <a:rPr lang="fr-FR" sz="3600" u="sng" dirty="0" smtClean="0"/>
              <a:t>conception du projet</a:t>
            </a:r>
            <a:endParaRPr lang="fr-FR" sz="3600" u="sng" dirty="0"/>
          </a:p>
        </p:txBody>
      </p:sp>
      <p:sp>
        <p:nvSpPr>
          <p:cNvPr id="9" name="Espace réservé du contenu 8"/>
          <p:cNvSpPr>
            <a:spLocks noGrp="1"/>
          </p:cNvSpPr>
          <p:nvPr>
            <p:ph sz="quarter" idx="1"/>
          </p:nvPr>
        </p:nvSpPr>
        <p:spPr>
          <a:xfrm>
            <a:off x="457200" y="1600200"/>
            <a:ext cx="3657600" cy="3971940"/>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r>
              <a:rPr lang="fr-FR" dirty="0" smtClean="0"/>
              <a:t>Composante 2 du PNDHD: </a:t>
            </a:r>
          </a:p>
          <a:p>
            <a:pPr lvl="1">
              <a:buNone/>
            </a:pPr>
            <a:r>
              <a:rPr lang="fr-FR" i="1" dirty="0" smtClean="0"/>
              <a:t>	Protection de l’Environnement, Gestion Durable des Terroirs et des Ecosystèmes Marins</a:t>
            </a:r>
          </a:p>
          <a:p>
            <a:pPr lvl="1"/>
            <a:r>
              <a:rPr lang="fr-FR" dirty="0" smtClean="0"/>
              <a:t>Sous-Composante 2.1 :</a:t>
            </a:r>
          </a:p>
          <a:p>
            <a:pPr lvl="2">
              <a:buNone/>
            </a:pPr>
            <a:r>
              <a:rPr lang="fr-FR" dirty="0" smtClean="0"/>
              <a:t>	</a:t>
            </a:r>
            <a:r>
              <a:rPr lang="fr-FR" i="1" dirty="0" smtClean="0"/>
              <a:t> Protection de l’Environnement et du Capital Productif</a:t>
            </a:r>
            <a:r>
              <a:rPr lang="fr-FR" dirty="0" smtClean="0"/>
              <a:t> </a:t>
            </a:r>
          </a:p>
          <a:p>
            <a:pPr lvl="2">
              <a:buNone/>
            </a:pPr>
            <a:endParaRPr lang="fr-FR" dirty="0" smtClean="0"/>
          </a:p>
          <a:p>
            <a:pPr lvl="2">
              <a:buNone/>
            </a:pPr>
            <a:r>
              <a:rPr lang="fr-FR" dirty="0" smtClean="0">
                <a:sym typeface="Wingdings" pitchFamily="2" charset="2"/>
              </a:rPr>
              <a:t></a:t>
            </a:r>
            <a:r>
              <a:rPr lang="fr-FR" dirty="0" smtClean="0"/>
              <a:t> </a:t>
            </a:r>
            <a:r>
              <a:rPr lang="fr-FR" b="1" dirty="0" smtClean="0"/>
              <a:t>Objectif</a:t>
            </a:r>
            <a:r>
              <a:rPr lang="fr-FR" dirty="0" smtClean="0"/>
              <a:t> : lutter contre la dégradation des sols et la perte de biodiversité des écosystèmes</a:t>
            </a:r>
            <a:endParaRPr lang="fr-FR" dirty="0"/>
          </a:p>
        </p:txBody>
      </p:sp>
      <p:sp>
        <p:nvSpPr>
          <p:cNvPr id="10" name="Espace réservé du contenu 9"/>
          <p:cNvSpPr>
            <a:spLocks noGrp="1"/>
          </p:cNvSpPr>
          <p:nvPr>
            <p:ph sz="quarter" idx="2"/>
          </p:nvPr>
        </p:nvSpPr>
        <p:spPr>
          <a:xfrm>
            <a:off x="4270248" y="1600200"/>
            <a:ext cx="3657600" cy="3971940"/>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r>
              <a:rPr lang="fr-FR" dirty="0" smtClean="0"/>
              <a:t>Conclusion de l’étude du FEM:</a:t>
            </a:r>
          </a:p>
          <a:p>
            <a:pPr lvl="2">
              <a:buNone/>
            </a:pPr>
            <a:r>
              <a:rPr lang="fr-FR" i="1" dirty="0" smtClean="0"/>
              <a:t>	« Il est peu probable que l’exécution de la série des activités prévues (…) contribue notablement à produire des avantages environnementaux de caractère mondial. »</a:t>
            </a:r>
          </a:p>
          <a:p>
            <a:pPr lvl="2">
              <a:buNone/>
            </a:pPr>
            <a:endParaRPr lang="fr-FR" i="1" dirty="0" smtClean="0"/>
          </a:p>
          <a:p>
            <a:pPr lvl="2">
              <a:buNone/>
            </a:pPr>
            <a:endParaRPr lang="fr-FR" dirty="0" smtClean="0">
              <a:sym typeface="Wingdings" pitchFamily="2" charset="2"/>
            </a:endParaRPr>
          </a:p>
          <a:p>
            <a:pPr lvl="2">
              <a:buNone/>
            </a:pPr>
            <a:r>
              <a:rPr lang="fr-FR" dirty="0" smtClean="0">
                <a:sym typeface="Wingdings" pitchFamily="2" charset="2"/>
              </a:rPr>
              <a:t> </a:t>
            </a:r>
            <a:r>
              <a:rPr lang="fr-FR" b="1" dirty="0" smtClean="0">
                <a:sym typeface="Wingdings" pitchFamily="2" charset="2"/>
              </a:rPr>
              <a:t>Création de l’Alternative</a:t>
            </a:r>
            <a:endParaRPr lang="fr-FR" b="1" dirty="0" smtClean="0"/>
          </a:p>
          <a:p>
            <a:pPr lvl="2">
              <a:buNone/>
            </a:pPr>
            <a:endParaRPr lang="fr-FR" dirty="0"/>
          </a:p>
        </p:txBody>
      </p:sp>
      <p:sp>
        <p:nvSpPr>
          <p:cNvPr id="11" name="Flèche droite 10"/>
          <p:cNvSpPr/>
          <p:nvPr/>
        </p:nvSpPr>
        <p:spPr>
          <a:xfrm>
            <a:off x="3857620" y="3714752"/>
            <a:ext cx="928694" cy="78581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dirty="0"/>
          </a:p>
        </p:txBody>
      </p:sp>
      <p:sp>
        <p:nvSpPr>
          <p:cNvPr id="20" name="ZoneTexte 19"/>
          <p:cNvSpPr txBox="1"/>
          <p:nvPr/>
        </p:nvSpPr>
        <p:spPr>
          <a:xfrm>
            <a:off x="642910" y="5715016"/>
            <a:ext cx="3279488" cy="276999"/>
          </a:xfrm>
          <a:prstGeom prst="rect">
            <a:avLst/>
          </a:prstGeom>
          <a:noFill/>
        </p:spPr>
        <p:txBody>
          <a:bodyPr wrap="none" rtlCol="0">
            <a:spAutoFit/>
          </a:bodyPr>
          <a:lstStyle/>
          <a:p>
            <a:r>
              <a:rPr lang="fr-FR" sz="1200" dirty="0" smtClean="0"/>
              <a:t>Sources: Manuel d’Opération du PNDHD (FIDA</a:t>
            </a:r>
            <a:r>
              <a:rPr lang="fr-FR" sz="1200" dirty="0" smtClean="0"/>
              <a:t>)</a:t>
            </a:r>
            <a:endParaRPr lang="fr-FR" sz="1200" dirty="0"/>
          </a:p>
        </p:txBody>
      </p:sp>
      <p:sp>
        <p:nvSpPr>
          <p:cNvPr id="8" name="ZoneTexte 7"/>
          <p:cNvSpPr txBox="1"/>
          <p:nvPr/>
        </p:nvSpPr>
        <p:spPr>
          <a:xfrm>
            <a:off x="4572000" y="5715016"/>
            <a:ext cx="3203121" cy="461665"/>
          </a:xfrm>
          <a:prstGeom prst="rect">
            <a:avLst/>
          </a:prstGeom>
          <a:noFill/>
        </p:spPr>
        <p:txBody>
          <a:bodyPr wrap="none" rtlCol="0">
            <a:spAutoFit/>
          </a:bodyPr>
          <a:lstStyle/>
          <a:p>
            <a:pPr algn="ctr"/>
            <a:r>
              <a:rPr lang="fr-FR" sz="1200" dirty="0" smtClean="0"/>
              <a:t>Source: Document </a:t>
            </a:r>
            <a:r>
              <a:rPr lang="fr-FR" sz="1200" dirty="0" smtClean="0"/>
              <a:t>de Présentation de Projet </a:t>
            </a:r>
            <a:r>
              <a:rPr lang="fr-FR" sz="1200" dirty="0" smtClean="0"/>
              <a:t>de</a:t>
            </a:r>
          </a:p>
          <a:p>
            <a:pPr algn="ctr"/>
            <a:r>
              <a:rPr lang="fr-FR" sz="1200" dirty="0" smtClean="0"/>
              <a:t> </a:t>
            </a:r>
            <a:r>
              <a:rPr lang="fr-FR" sz="1200" dirty="0" smtClean="0"/>
              <a:t>Moyenne Envergure (</a:t>
            </a:r>
            <a:r>
              <a:rPr lang="fr-FR" sz="1200" dirty="0" smtClean="0"/>
              <a:t>FEM)</a:t>
            </a:r>
            <a:endParaRPr lang="fr-FR"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chorCtr="0"/>
          <a:lstStyle/>
          <a:p>
            <a:r>
              <a:rPr lang="fr-FR" dirty="0" smtClean="0"/>
              <a:t>L’Alternative FEM</a:t>
            </a:r>
            <a:endParaRPr lang="fr-FR" dirty="0"/>
          </a:p>
        </p:txBody>
      </p:sp>
      <p:sp>
        <p:nvSpPr>
          <p:cNvPr id="4" name="Rectangle à coins arrondis 3"/>
          <p:cNvSpPr/>
          <p:nvPr/>
        </p:nvSpPr>
        <p:spPr>
          <a:xfrm>
            <a:off x="2786050" y="2428868"/>
            <a:ext cx="2214578" cy="150019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t>PNDHD</a:t>
            </a:r>
            <a:endParaRPr lang="fr-FR" dirty="0"/>
          </a:p>
        </p:txBody>
      </p:sp>
      <p:sp>
        <p:nvSpPr>
          <p:cNvPr id="5" name="Arc 4"/>
          <p:cNvSpPr/>
          <p:nvPr/>
        </p:nvSpPr>
        <p:spPr>
          <a:xfrm rot="10062563">
            <a:off x="4169677" y="2052270"/>
            <a:ext cx="1273667" cy="1055469"/>
          </a:xfrm>
          <a:prstGeom prst="arc">
            <a:avLst>
              <a:gd name="adj1" fmla="val 15574634"/>
              <a:gd name="adj2" fmla="val 147065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6" name="Secteurs 5"/>
          <p:cNvSpPr/>
          <p:nvPr/>
        </p:nvSpPr>
        <p:spPr>
          <a:xfrm>
            <a:off x="4786314" y="1214422"/>
            <a:ext cx="1697332" cy="1143008"/>
          </a:xfrm>
          <a:prstGeom prst="pie">
            <a:avLst>
              <a:gd name="adj1" fmla="val 11125019"/>
              <a:gd name="adj2" fmla="val 5004120"/>
            </a:avLst>
          </a:prstGeom>
          <a:ln>
            <a:solidFill>
              <a:schemeClr val="tx1"/>
            </a:solidFill>
          </a:ln>
        </p:spPr>
        <p:style>
          <a:lnRef idx="1">
            <a:schemeClr val="dk1"/>
          </a:lnRef>
          <a:fillRef idx="2">
            <a:schemeClr val="dk1"/>
          </a:fillRef>
          <a:effectRef idx="1">
            <a:schemeClr val="dk1"/>
          </a:effectRef>
          <a:fontRef idx="minor">
            <a:schemeClr val="dk1"/>
          </a:fontRef>
        </p:style>
        <p:txBody>
          <a:bodyPr vert="horz" wrap="square" rtlCol="0" anchor="t" anchorCtr="0">
            <a:noAutofit/>
          </a:bodyPr>
          <a:lstStyle/>
          <a:p>
            <a:pPr algn="r"/>
            <a:r>
              <a:rPr lang="fr-FR" dirty="0" smtClean="0">
                <a:solidFill>
                  <a:schemeClr val="tx1"/>
                </a:solidFill>
              </a:rPr>
              <a:t>PEIGTEC</a:t>
            </a:r>
            <a:endParaRPr lang="fr-FR" dirty="0">
              <a:solidFill>
                <a:schemeClr val="tx1"/>
              </a:solidFill>
            </a:endParaRPr>
          </a:p>
        </p:txBody>
      </p:sp>
      <p:sp>
        <p:nvSpPr>
          <p:cNvPr id="10" name="ZoneTexte 9"/>
          <p:cNvSpPr txBox="1"/>
          <p:nvPr/>
        </p:nvSpPr>
        <p:spPr>
          <a:xfrm>
            <a:off x="785787" y="4643446"/>
            <a:ext cx="7000924" cy="923330"/>
          </a:xfrm>
          <a:prstGeom prst="rect">
            <a:avLst/>
          </a:prstGeom>
          <a:noFill/>
        </p:spPr>
        <p:txBody>
          <a:bodyPr wrap="square" rtlCol="0">
            <a:spAutoFit/>
          </a:bodyPr>
          <a:lstStyle/>
          <a:p>
            <a:r>
              <a:rPr lang="fr-FR" dirty="0" smtClean="0"/>
              <a:t>L’ensemble du PNDHD et du Projet PEIGTEC constitue l’</a:t>
            </a:r>
            <a:r>
              <a:rPr lang="fr-FR" b="1" dirty="0" smtClean="0"/>
              <a:t>Alternative</a:t>
            </a:r>
            <a:r>
              <a:rPr lang="fr-FR" dirty="0" smtClean="0"/>
              <a:t>. </a:t>
            </a:r>
          </a:p>
          <a:p>
            <a:r>
              <a:rPr lang="fr-FR" dirty="0" smtClean="0"/>
              <a:t>Le PEIGTEC viendra renforcer le caractère durable du PNDHD en créant des avantages nationaux, mais surtout mondiaux pour l’environnement.</a:t>
            </a:r>
            <a:endParaRPr lang="fr-FR" dirty="0"/>
          </a:p>
        </p:txBody>
      </p:sp>
      <p:sp>
        <p:nvSpPr>
          <p:cNvPr id="13" name="ZoneTexte 12"/>
          <p:cNvSpPr txBox="1"/>
          <p:nvPr/>
        </p:nvSpPr>
        <p:spPr>
          <a:xfrm>
            <a:off x="5500694" y="3357562"/>
            <a:ext cx="1943161" cy="584775"/>
          </a:xfrm>
          <a:prstGeom prst="rect">
            <a:avLst/>
          </a:prstGeom>
          <a:noFill/>
        </p:spPr>
        <p:txBody>
          <a:bodyPr wrap="none" rtlCol="0">
            <a:spAutoFit/>
          </a:bodyPr>
          <a:lstStyle/>
          <a:p>
            <a:r>
              <a:rPr lang="fr-FR" sz="1600" dirty="0" smtClean="0"/>
              <a:t>Activités environne-</a:t>
            </a:r>
          </a:p>
          <a:p>
            <a:r>
              <a:rPr lang="fr-FR" sz="1600" dirty="0" smtClean="0"/>
              <a:t>mentales du PNDHD</a:t>
            </a:r>
            <a:endParaRPr lang="fr-FR" sz="1600" dirty="0"/>
          </a:p>
        </p:txBody>
      </p:sp>
      <p:cxnSp>
        <p:nvCxnSpPr>
          <p:cNvPr id="15" name="Connecteur droit avec flèche 14"/>
          <p:cNvCxnSpPr/>
          <p:nvPr/>
        </p:nvCxnSpPr>
        <p:spPr>
          <a:xfrm rot="10800000">
            <a:off x="4643438" y="2857496"/>
            <a:ext cx="857256" cy="500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Flèche droite 15"/>
          <p:cNvSpPr/>
          <p:nvPr/>
        </p:nvSpPr>
        <p:spPr>
          <a:xfrm rot="8184957">
            <a:off x="5062244" y="2056863"/>
            <a:ext cx="428628"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1785918" y="6072206"/>
            <a:ext cx="5676554" cy="307777"/>
          </a:xfrm>
          <a:prstGeom prst="rect">
            <a:avLst/>
          </a:prstGeom>
          <a:noFill/>
        </p:spPr>
        <p:txBody>
          <a:bodyPr wrap="none" rtlCol="0">
            <a:spAutoFit/>
          </a:bodyPr>
          <a:lstStyle/>
          <a:p>
            <a:r>
              <a:rPr lang="fr-FR" sz="1400" dirty="0" smtClean="0"/>
              <a:t>Source: Document de Présentation de Projet de Moyenne Envergure (FEM)</a:t>
            </a:r>
            <a:endParaRPr lang="fr-FR"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chorCtr="0"/>
          <a:lstStyle/>
          <a:p>
            <a:r>
              <a:rPr lang="fr-FR" dirty="0" smtClean="0"/>
              <a:t>Durabilité du PNDHD</a:t>
            </a:r>
            <a:endParaRPr lang="fr-FR" dirty="0"/>
          </a:p>
        </p:txBody>
      </p:sp>
      <p:sp>
        <p:nvSpPr>
          <p:cNvPr id="3" name="Espace réservé du contenu 2"/>
          <p:cNvSpPr>
            <a:spLocks noGrp="1"/>
          </p:cNvSpPr>
          <p:nvPr>
            <p:ph sz="quarter" idx="1"/>
          </p:nvPr>
        </p:nvSpPr>
        <p:spPr>
          <a:xfrm>
            <a:off x="428596" y="1214422"/>
            <a:ext cx="7467600" cy="4873752"/>
          </a:xfrm>
        </p:spPr>
        <p:txBody>
          <a:bodyPr>
            <a:normAutofit/>
          </a:bodyPr>
          <a:lstStyle/>
          <a:p>
            <a:r>
              <a:rPr lang="fr-FR" dirty="0" smtClean="0"/>
              <a:t>Le PNDHD tient compte de la nécessité de pérennisation du développement.</a:t>
            </a:r>
          </a:p>
          <a:p>
            <a:pPr lvl="1"/>
            <a:r>
              <a:rPr lang="fr-FR" dirty="0" smtClean="0"/>
              <a:t>Environnemental: </a:t>
            </a:r>
            <a:r>
              <a:rPr lang="fr-FR" sz="2000" dirty="0" smtClean="0"/>
              <a:t>sous-composante « protection de l’environnement et du capital productif », « gestion durable des ressources marines »</a:t>
            </a:r>
          </a:p>
          <a:p>
            <a:pPr lvl="1"/>
            <a:r>
              <a:rPr lang="fr-FR" dirty="0" smtClean="0"/>
              <a:t>Humain: </a:t>
            </a:r>
            <a:r>
              <a:rPr lang="fr-FR" sz="2000" dirty="0" smtClean="0"/>
              <a:t>composante « renforcement des capacités des parties prenantes ». </a:t>
            </a:r>
          </a:p>
          <a:p>
            <a:pPr lvl="2"/>
            <a:r>
              <a:rPr lang="fr-FR" dirty="0" smtClean="0"/>
              <a:t>L’approche de préservation de l’environnement à long terme reste difficile à appréhender et à évaluer, surtout lorsqu’elle côtoie des secteurs du développement dont les avantages sont palpables à plus court terme.  C’est donc aux parties prenantes, dont les capacités sont renforcées, que doit revenir le rôle d’arbitre de l’équation long-terme/court-terme, arbitre informé des enjeux environnementaux puisque le PNDHD possède une composante concernant la gestion des terroirs et des écosystèmes.  </a:t>
            </a:r>
          </a:p>
        </p:txBody>
      </p:sp>
      <p:sp>
        <p:nvSpPr>
          <p:cNvPr id="4" name="ZoneTexte 3"/>
          <p:cNvSpPr txBox="1"/>
          <p:nvPr/>
        </p:nvSpPr>
        <p:spPr>
          <a:xfrm>
            <a:off x="1428728" y="6143644"/>
            <a:ext cx="3130409" cy="276999"/>
          </a:xfrm>
          <a:prstGeom prst="rect">
            <a:avLst/>
          </a:prstGeom>
          <a:noFill/>
        </p:spPr>
        <p:txBody>
          <a:bodyPr wrap="none" rtlCol="0">
            <a:spAutoFit/>
          </a:bodyPr>
          <a:lstStyle/>
          <a:p>
            <a:r>
              <a:rPr lang="fr-FR" sz="1200" dirty="0" smtClean="0"/>
              <a:t>Source: Manuel d’Opération du PNDHD (FIDA)</a:t>
            </a:r>
            <a:endParaRPr lang="fr-FR"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1142984"/>
            <a:ext cx="7467600" cy="2714644"/>
          </a:xfrm>
        </p:spPr>
        <p:txBody>
          <a:bodyPr>
            <a:normAutofit fontScale="92500" lnSpcReduction="10000"/>
          </a:bodyPr>
          <a:lstStyle/>
          <a:p>
            <a:r>
              <a:rPr lang="fr-FR" dirty="0" smtClean="0"/>
              <a:t>Le PNDHD répond donc aux préoccupations environnementales nationales.</a:t>
            </a:r>
          </a:p>
          <a:p>
            <a:r>
              <a:rPr lang="fr-FR" dirty="0" smtClean="0"/>
              <a:t>L’apport principal du PEIGTEC au PNDHD est lié à la production d’avantages environnementaux mondiaux.</a:t>
            </a:r>
          </a:p>
          <a:p>
            <a:endParaRPr lang="fr-FR" sz="1000" dirty="0" smtClean="0"/>
          </a:p>
          <a:p>
            <a:endParaRPr lang="fr-FR" dirty="0" smtClean="0"/>
          </a:p>
          <a:p>
            <a:endParaRPr lang="fr-FR" dirty="0" smtClean="0"/>
          </a:p>
          <a:p>
            <a:pPr lvl="0">
              <a:buNone/>
            </a:pPr>
            <a:r>
              <a:rPr lang="fr-FR" dirty="0" smtClean="0">
                <a:solidFill>
                  <a:schemeClr val="accent1">
                    <a:lumMod val="50000"/>
                  </a:schemeClr>
                </a:solidFill>
              </a:rPr>
              <a:t>	</a:t>
            </a:r>
          </a:p>
        </p:txBody>
      </p:sp>
      <p:sp>
        <p:nvSpPr>
          <p:cNvPr id="5" name="Flèche vers le bas 4"/>
          <p:cNvSpPr/>
          <p:nvPr/>
        </p:nvSpPr>
        <p:spPr>
          <a:xfrm>
            <a:off x="3428992" y="2857496"/>
            <a:ext cx="1143008"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714348" y="6072206"/>
            <a:ext cx="5104987" cy="307777"/>
          </a:xfrm>
          <a:prstGeom prst="rect">
            <a:avLst/>
          </a:prstGeom>
          <a:noFill/>
        </p:spPr>
        <p:txBody>
          <a:bodyPr wrap="none" rtlCol="0">
            <a:spAutoFit/>
          </a:bodyPr>
          <a:lstStyle/>
          <a:p>
            <a:r>
              <a:rPr lang="fr-FR" sz="1400" dirty="0" smtClean="0"/>
              <a:t>* Cf. Aide Mémoire de la mission de Suivi-Evaluation de Mai 20008 </a:t>
            </a:r>
            <a:endParaRPr lang="fr-FR" sz="1400" dirty="0"/>
          </a:p>
        </p:txBody>
      </p:sp>
      <p:sp>
        <p:nvSpPr>
          <p:cNvPr id="7" name="Rectangle 6"/>
          <p:cNvSpPr/>
          <p:nvPr/>
        </p:nvSpPr>
        <p:spPr>
          <a:xfrm>
            <a:off x="642910" y="3929066"/>
            <a:ext cx="7000924" cy="1938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fr-FR" sz="2400" dirty="0" smtClean="0">
                <a:solidFill>
                  <a:schemeClr val="tx1"/>
                </a:solidFill>
              </a:rPr>
              <a:t>L’ajout d’une composante non négligeable dont les avantages en terme de résultats semblent principalement « environnementaux mondiaux » à un Programme de Développement Humain déjà limité financièrement * est-il approprié?</a:t>
            </a:r>
            <a:endParaRPr lang="fr-FR" sz="24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chorCtr="0"/>
          <a:lstStyle/>
          <a:p>
            <a:r>
              <a:rPr lang="fr-FR" sz="3600" dirty="0" smtClean="0"/>
              <a:t>Chronologie</a:t>
            </a:r>
            <a:r>
              <a:rPr lang="fr-FR" dirty="0" smtClean="0"/>
              <a:t> </a:t>
            </a:r>
            <a:r>
              <a:rPr lang="fr-FR" sz="3600" dirty="0" smtClean="0"/>
              <a:t>sommaire</a:t>
            </a:r>
            <a:endParaRPr lang="fr-FR" sz="3600" dirty="0"/>
          </a:p>
        </p:txBody>
      </p:sp>
      <p:sp>
        <p:nvSpPr>
          <p:cNvPr id="3" name="Espace réservé du contenu 2"/>
          <p:cNvSpPr>
            <a:spLocks noGrp="1"/>
          </p:cNvSpPr>
          <p:nvPr>
            <p:ph sz="quarter" idx="1"/>
          </p:nvPr>
        </p:nvSpPr>
        <p:spPr>
          <a:xfrm>
            <a:off x="428596" y="1243010"/>
            <a:ext cx="7467600" cy="4186254"/>
          </a:xfrm>
        </p:spPr>
        <p:txBody>
          <a:bodyPr>
            <a:normAutofit fontScale="70000" lnSpcReduction="20000"/>
          </a:bodyPr>
          <a:lstStyle/>
          <a:p>
            <a:pPr lvl="0"/>
            <a:r>
              <a:rPr lang="fr-FR" b="1" u="sng" dirty="0" smtClean="0"/>
              <a:t>Aout 2006</a:t>
            </a:r>
            <a:r>
              <a:rPr lang="fr-FR" dirty="0" smtClean="0"/>
              <a:t>: Conseil Général du FEM à la ville du Cap. Demande du Point Focal du FEM des Comores au FIDA de soutenir le développement d’un Projet de Moyenne Envergure (MSP ou Projet) destiné aux Comores. Proposition du FIDA de greffer ce projet au PNDHD. </a:t>
            </a:r>
          </a:p>
          <a:p>
            <a:pPr lvl="0"/>
            <a:r>
              <a:rPr lang="fr-FR" b="1" u="sng" dirty="0" smtClean="0"/>
              <a:t>Mars 2007</a:t>
            </a:r>
            <a:r>
              <a:rPr lang="fr-FR" dirty="0" smtClean="0"/>
              <a:t>: Edition du Rapport de Pré-Evaluation du PNDHD. Son budget prend en compte l’apport d’un million de USD du FEM.</a:t>
            </a:r>
            <a:endParaRPr lang="fr-FR" b="1" u="sng" dirty="0" smtClean="0"/>
          </a:p>
          <a:p>
            <a:pPr lvl="0"/>
            <a:r>
              <a:rPr lang="fr-FR" b="1" u="sng" dirty="0" smtClean="0"/>
              <a:t>11 Septembre 2007</a:t>
            </a:r>
            <a:r>
              <a:rPr lang="fr-FR" dirty="0" smtClean="0"/>
              <a:t>: Endossement de la proposition de Projet par le Point Focal du FEM</a:t>
            </a:r>
          </a:p>
          <a:p>
            <a:pPr lvl="0"/>
            <a:r>
              <a:rPr lang="fr-FR" b="1" u="sng" dirty="0" smtClean="0"/>
              <a:t>18 Avril 2008</a:t>
            </a:r>
            <a:r>
              <a:rPr lang="fr-FR" dirty="0" smtClean="0"/>
              <a:t>: Endossement par le FEM du projet. </a:t>
            </a:r>
          </a:p>
          <a:p>
            <a:pPr lvl="0"/>
            <a:r>
              <a:rPr lang="fr-FR" b="1" u="sng" dirty="0" smtClean="0"/>
              <a:t>Mai 2008</a:t>
            </a:r>
            <a:r>
              <a:rPr lang="fr-FR" dirty="0" smtClean="0"/>
              <a:t>: Mission de supervision du FIDA: premiers PTBA et Plan d’Action semestriel du Projet, dérivés des PTBA* et Plan d’Action du PNDHD. Projet =  Activités environnementales du PNDHD. </a:t>
            </a:r>
          </a:p>
          <a:p>
            <a:pPr lvl="0"/>
            <a:r>
              <a:rPr lang="fr-FR" b="1" u="sng" dirty="0" smtClean="0"/>
              <a:t>26 Juin 2008</a:t>
            </a:r>
            <a:r>
              <a:rPr lang="fr-FR" dirty="0" smtClean="0"/>
              <a:t>: Négociations de l’accord de don relatif au don du FEM. L’UNCP* et le MAPE* apprend que le MSP consiste en un tout nouveau projet, qui diffère des activités du PNDHD. </a:t>
            </a:r>
          </a:p>
          <a:p>
            <a:pPr lvl="0"/>
            <a:r>
              <a:rPr lang="fr-FR" b="1" u="sng" dirty="0" smtClean="0"/>
              <a:t>Octobre 2008</a:t>
            </a:r>
            <a:r>
              <a:rPr lang="fr-FR" dirty="0" smtClean="0"/>
              <a:t>: Signatures espérées de l’Accord de don du Projet par les parties prenantes afin que puisse démarrer, en Décembre, la mise en œuvre du Projet.</a:t>
            </a:r>
          </a:p>
        </p:txBody>
      </p:sp>
      <p:sp>
        <p:nvSpPr>
          <p:cNvPr id="4" name="Rectangle 3"/>
          <p:cNvSpPr/>
          <p:nvPr/>
        </p:nvSpPr>
        <p:spPr>
          <a:xfrm>
            <a:off x="714348" y="5715016"/>
            <a:ext cx="7143800" cy="938719"/>
          </a:xfrm>
          <a:prstGeom prst="rect">
            <a:avLst/>
          </a:prstGeom>
        </p:spPr>
        <p:txBody>
          <a:bodyPr wrap="square">
            <a:spAutoFit/>
          </a:bodyPr>
          <a:lstStyle/>
          <a:p>
            <a:pPr>
              <a:buNone/>
            </a:pPr>
            <a:r>
              <a:rPr lang="fr-FR" sz="1100" dirty="0" smtClean="0"/>
              <a:t>Sources : courriers de l’Administrateur de programmes du FEM, entretiens avec le Point Focal du FEM aux Comores et le Coordinateur de l’UNCP. </a:t>
            </a:r>
          </a:p>
          <a:p>
            <a:pPr>
              <a:buNone/>
            </a:pPr>
            <a:r>
              <a:rPr lang="fr-FR" sz="1100" dirty="0" smtClean="0"/>
              <a:t>PTBA*= Plan de Travail et Budget Annuel</a:t>
            </a:r>
          </a:p>
          <a:p>
            <a:pPr>
              <a:buNone/>
            </a:pPr>
            <a:r>
              <a:rPr lang="fr-FR" sz="1100" dirty="0" smtClean="0"/>
              <a:t>UNCP*= Unité nationale de Coordination du Projet</a:t>
            </a:r>
          </a:p>
          <a:p>
            <a:pPr>
              <a:buNone/>
            </a:pPr>
            <a:r>
              <a:rPr lang="fr-FR" sz="1100" dirty="0" smtClean="0"/>
              <a:t>MAPE*= Ministère de l’Agriculture, de la Pêche et de l’Environnement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nchor="ctr" anchorCtr="0">
            <a:normAutofit/>
          </a:bodyPr>
          <a:lstStyle/>
          <a:p>
            <a:r>
              <a:rPr lang="fr-FR" sz="3600" u="sng" dirty="0" smtClean="0"/>
              <a:t>Montage financier de l’alternative</a:t>
            </a:r>
            <a:endParaRPr lang="fr-FR" sz="3600" u="sng" dirty="0"/>
          </a:p>
        </p:txBody>
      </p:sp>
      <p:sp>
        <p:nvSpPr>
          <p:cNvPr id="9" name="Titre 1"/>
          <p:cNvSpPr txBox="1">
            <a:spLocks/>
          </p:cNvSpPr>
          <p:nvPr/>
        </p:nvSpPr>
        <p:spPr>
          <a:xfrm>
            <a:off x="500034" y="1357298"/>
            <a:ext cx="7543800" cy="1000132"/>
          </a:xfrm>
          <a:prstGeom prst="rect">
            <a:avLst/>
          </a:prstGeom>
        </p:spPr>
        <p:txBody>
          <a:bodyPr vert="horz" anchor="b">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000" b="0" i="0" u="none" strike="noStrike" kern="1200" cap="small" spc="0" normalizeH="0" baseline="0" noProof="0" dirty="0" smtClean="0">
                <a:ln>
                  <a:noFill/>
                </a:ln>
                <a:solidFill>
                  <a:schemeClr val="tx2"/>
                </a:solidFill>
                <a:effectLst/>
                <a:uLnTx/>
                <a:uFillTx/>
                <a:latin typeface="+mj-lt"/>
                <a:ea typeface="+mj-ea"/>
                <a:cs typeface="+mj-cs"/>
              </a:rPr>
              <a:t>Trajet du cofinancement </a:t>
            </a:r>
            <a:r>
              <a:rPr lang="fr-FR" sz="3000" cap="small" dirty="0" smtClean="0">
                <a:solidFill>
                  <a:schemeClr val="tx2"/>
                </a:solidFill>
                <a:latin typeface="+mj-lt"/>
                <a:ea typeface="+mj-ea"/>
                <a:cs typeface="+mj-cs"/>
              </a:rPr>
              <a:t>imaginé</a:t>
            </a:r>
            <a:r>
              <a:rPr kumimoji="0" lang="fr-FR" sz="3000" b="0" i="0" u="none" strike="noStrike" kern="1200" cap="small" spc="0" normalizeH="0" baseline="0" noProof="0" dirty="0" smtClean="0">
                <a:ln>
                  <a:noFill/>
                </a:ln>
                <a:solidFill>
                  <a:schemeClr val="tx2"/>
                </a:solidFill>
                <a:effectLst/>
                <a:uLnTx/>
                <a:uFillTx/>
                <a:latin typeface="+mj-lt"/>
                <a:ea typeface="+mj-ea"/>
                <a:cs typeface="+mj-cs"/>
              </a:rPr>
              <a:t> par l’</a:t>
            </a:r>
            <a:r>
              <a:rPr kumimoji="0" lang="fr-FR" sz="3000" b="0" i="0" u="none" strike="noStrike" kern="1200" cap="small" spc="0" normalizeH="0" baseline="0" noProof="0" dirty="0" err="1" smtClean="0">
                <a:ln>
                  <a:noFill/>
                </a:ln>
                <a:solidFill>
                  <a:schemeClr val="tx2"/>
                </a:solidFill>
                <a:effectLst/>
                <a:uLnTx/>
                <a:uFillTx/>
                <a:latin typeface="+mj-lt"/>
                <a:ea typeface="+mj-ea"/>
                <a:cs typeface="+mj-cs"/>
              </a:rPr>
              <a:t>uncp</a:t>
            </a:r>
            <a:r>
              <a:rPr kumimoji="0" lang="fr-FR" sz="3000" b="0" i="0" u="none" strike="noStrike" kern="1200" cap="small" spc="0" normalizeH="0" baseline="0" noProof="0" dirty="0" smtClean="0">
                <a:ln>
                  <a:noFill/>
                </a:ln>
                <a:solidFill>
                  <a:schemeClr val="tx2"/>
                </a:solidFill>
                <a:effectLst/>
                <a:uLnTx/>
                <a:uFillTx/>
                <a:latin typeface="+mj-lt"/>
                <a:ea typeface="+mj-ea"/>
                <a:cs typeface="+mj-cs"/>
              </a:rPr>
              <a:t> avant les négociations de l’Accord de Don du 26 Juin 2008, et trajet réel.</a:t>
            </a:r>
            <a:endParaRPr kumimoji="0" lang="fr-FR"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 name="Espace réservé du texte 4"/>
          <p:cNvSpPr txBox="1">
            <a:spLocks/>
          </p:cNvSpPr>
          <p:nvPr/>
        </p:nvSpPr>
        <p:spPr>
          <a:xfrm>
            <a:off x="357158" y="2500306"/>
            <a:ext cx="3657600" cy="658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a:normAutofit fontScale="92500" lnSpcReduction="20000"/>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Schéma du cofinancement imaginé par l’UNCP avant Juin </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2008: il n’était pas question</a:t>
            </a:r>
            <a:r>
              <a:rPr kumimoji="0" lang="fr-FR" sz="1600" b="0" i="0" u="none" strike="noStrike" kern="1200" cap="none" spc="0" normalizeH="0" noProof="0" dirty="0" smtClean="0">
                <a:ln>
                  <a:noFill/>
                </a:ln>
                <a:solidFill>
                  <a:schemeClr val="tx1"/>
                </a:solidFill>
                <a:effectLst/>
                <a:uLnTx/>
                <a:uFillTx/>
                <a:latin typeface="+mn-lt"/>
                <a:ea typeface="+mn-ea"/>
                <a:cs typeface="+mn-cs"/>
              </a:rPr>
              <a:t> de ‘projet PEIGTEC’</a:t>
            </a: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Espace réservé du texte 5"/>
          <p:cNvSpPr txBox="1">
            <a:spLocks/>
          </p:cNvSpPr>
          <p:nvPr/>
        </p:nvSpPr>
        <p:spPr>
          <a:xfrm>
            <a:off x="4286248" y="2500306"/>
            <a:ext cx="3657600" cy="658368"/>
          </a:xfrm>
          <a:prstGeom prst="roundRect">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fr-FR" sz="1800" b="0" i="0" u="none" strike="noStrike" kern="1200" cap="none" spc="0" normalizeH="0" baseline="0" noProof="0" dirty="0" smtClean="0">
                <a:ln>
                  <a:noFill/>
                </a:ln>
                <a:solidFill>
                  <a:schemeClr val="tx1"/>
                </a:solidFill>
                <a:effectLst/>
                <a:uLnTx/>
                <a:uFillTx/>
                <a:latin typeface="+mn-lt"/>
                <a:ea typeface="+mn-ea"/>
                <a:cs typeface="+mn-cs"/>
              </a:rPr>
              <a:t>Schéma du cofinancement réel</a:t>
            </a:r>
            <a:endParaRPr kumimoji="0" lang="fr-FR"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Rectangle à coins arrondis 11"/>
          <p:cNvSpPr/>
          <p:nvPr/>
        </p:nvSpPr>
        <p:spPr>
          <a:xfrm>
            <a:off x="4643438" y="4714884"/>
            <a:ext cx="2214578" cy="150019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t>PNDHD</a:t>
            </a:r>
            <a:endParaRPr lang="fr-FR" dirty="0"/>
          </a:p>
        </p:txBody>
      </p:sp>
      <p:sp>
        <p:nvSpPr>
          <p:cNvPr id="13" name="Ellipse 12"/>
          <p:cNvSpPr/>
          <p:nvPr/>
        </p:nvSpPr>
        <p:spPr>
          <a:xfrm>
            <a:off x="4614834" y="3288016"/>
            <a:ext cx="1071570" cy="92869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t>FIDA</a:t>
            </a:r>
          </a:p>
          <a:p>
            <a:pPr algn="ctr"/>
            <a:r>
              <a:rPr lang="fr-FR" sz="1200" dirty="0" smtClean="0"/>
              <a:t>+ autres*</a:t>
            </a:r>
            <a:endParaRPr lang="fr-FR" dirty="0"/>
          </a:p>
        </p:txBody>
      </p:sp>
      <p:cxnSp>
        <p:nvCxnSpPr>
          <p:cNvPr id="14" name="Connecteur droit avec flèche 13"/>
          <p:cNvCxnSpPr>
            <a:stCxn id="13" idx="4"/>
          </p:cNvCxnSpPr>
          <p:nvPr/>
        </p:nvCxnSpPr>
        <p:spPr>
          <a:xfrm rot="16200000" flipH="1">
            <a:off x="4933693" y="4433635"/>
            <a:ext cx="498176" cy="643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Ellipse 14"/>
          <p:cNvSpPr/>
          <p:nvPr/>
        </p:nvSpPr>
        <p:spPr>
          <a:xfrm>
            <a:off x="6829412" y="3216578"/>
            <a:ext cx="1071570" cy="85725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FEM</a:t>
            </a:r>
            <a:endParaRPr lang="fr-FR" dirty="0"/>
          </a:p>
        </p:txBody>
      </p:sp>
      <p:cxnSp>
        <p:nvCxnSpPr>
          <p:cNvPr id="16" name="Connecteur droit avec flèche 15"/>
          <p:cNvCxnSpPr>
            <a:stCxn id="15" idx="3"/>
            <a:endCxn id="24" idx="3"/>
          </p:cNvCxnSpPr>
          <p:nvPr/>
        </p:nvCxnSpPr>
        <p:spPr>
          <a:xfrm rot="5400000">
            <a:off x="6748901" y="3977379"/>
            <a:ext cx="266526" cy="208352"/>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18" name="Ellipse 17"/>
          <p:cNvSpPr/>
          <p:nvPr/>
        </p:nvSpPr>
        <p:spPr>
          <a:xfrm>
            <a:off x="685744" y="3288016"/>
            <a:ext cx="1071570" cy="92869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t>FIDA</a:t>
            </a:r>
          </a:p>
          <a:p>
            <a:pPr algn="ctr"/>
            <a:r>
              <a:rPr lang="fr-FR" sz="1200" dirty="0" smtClean="0"/>
              <a:t>+ autres*</a:t>
            </a:r>
            <a:endParaRPr lang="fr-FR" sz="1200" dirty="0"/>
          </a:p>
        </p:txBody>
      </p:sp>
      <p:sp>
        <p:nvSpPr>
          <p:cNvPr id="19" name="Ellipse 18"/>
          <p:cNvSpPr/>
          <p:nvPr/>
        </p:nvSpPr>
        <p:spPr>
          <a:xfrm>
            <a:off x="2686008" y="3288016"/>
            <a:ext cx="1071570" cy="85725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dirty="0" smtClean="0"/>
              <a:t>FEM</a:t>
            </a:r>
            <a:endParaRPr lang="fr-FR" dirty="0"/>
          </a:p>
        </p:txBody>
      </p:sp>
      <p:sp>
        <p:nvSpPr>
          <p:cNvPr id="20" name="Rectangle à coins arrondis 19"/>
          <p:cNvSpPr/>
          <p:nvPr/>
        </p:nvSpPr>
        <p:spPr>
          <a:xfrm>
            <a:off x="857224" y="4714884"/>
            <a:ext cx="2214578" cy="150019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t>PNDHD</a:t>
            </a:r>
            <a:endParaRPr lang="fr-FR" dirty="0"/>
          </a:p>
        </p:txBody>
      </p:sp>
      <p:sp>
        <p:nvSpPr>
          <p:cNvPr id="21" name="Arc 20"/>
          <p:cNvSpPr/>
          <p:nvPr/>
        </p:nvSpPr>
        <p:spPr>
          <a:xfrm rot="10062563">
            <a:off x="2169413" y="4481161"/>
            <a:ext cx="1273667" cy="1055469"/>
          </a:xfrm>
          <a:prstGeom prst="arc">
            <a:avLst>
              <a:gd name="adj1" fmla="val 15574634"/>
              <a:gd name="adj2" fmla="val 150713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2" name="ZoneTexte 21"/>
          <p:cNvSpPr txBox="1"/>
          <p:nvPr/>
        </p:nvSpPr>
        <p:spPr>
          <a:xfrm>
            <a:off x="2143108" y="4857760"/>
            <a:ext cx="931665" cy="600164"/>
          </a:xfrm>
          <a:prstGeom prst="rect">
            <a:avLst/>
          </a:prstGeom>
          <a:noFill/>
        </p:spPr>
        <p:txBody>
          <a:bodyPr wrap="none" rtlCol="0">
            <a:spAutoFit/>
          </a:bodyPr>
          <a:lstStyle/>
          <a:p>
            <a:r>
              <a:rPr lang="fr-FR" sz="1100" dirty="0" smtClean="0"/>
              <a:t>Composante</a:t>
            </a:r>
          </a:p>
          <a:p>
            <a:r>
              <a:rPr lang="fr-FR" sz="1100" dirty="0" smtClean="0"/>
              <a:t> environne-</a:t>
            </a:r>
          </a:p>
          <a:p>
            <a:r>
              <a:rPr lang="fr-FR" sz="1100" dirty="0"/>
              <a:t> </a:t>
            </a:r>
            <a:r>
              <a:rPr lang="fr-FR" sz="1100" dirty="0" smtClean="0"/>
              <a:t>     mentale</a:t>
            </a:r>
            <a:endParaRPr lang="fr-FR" sz="1100" dirty="0"/>
          </a:p>
        </p:txBody>
      </p:sp>
      <p:sp>
        <p:nvSpPr>
          <p:cNvPr id="23" name="Arc 22"/>
          <p:cNvSpPr/>
          <p:nvPr/>
        </p:nvSpPr>
        <p:spPr>
          <a:xfrm rot="10062563">
            <a:off x="6027066" y="4338285"/>
            <a:ext cx="1273667" cy="1055469"/>
          </a:xfrm>
          <a:prstGeom prst="arc">
            <a:avLst>
              <a:gd name="adj1" fmla="val 15574634"/>
              <a:gd name="adj2" fmla="val 147065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4" name="Secteurs 23"/>
          <p:cNvSpPr/>
          <p:nvPr/>
        </p:nvSpPr>
        <p:spPr>
          <a:xfrm>
            <a:off x="5929322" y="4214818"/>
            <a:ext cx="1697332" cy="1143008"/>
          </a:xfrm>
          <a:prstGeom prst="pie">
            <a:avLst>
              <a:gd name="adj1" fmla="val 11125019"/>
              <a:gd name="adj2" fmla="val 5004120"/>
            </a:avLst>
          </a:prstGeom>
        </p:spPr>
        <p:style>
          <a:lnRef idx="1">
            <a:schemeClr val="dk1"/>
          </a:lnRef>
          <a:fillRef idx="2">
            <a:schemeClr val="dk1"/>
          </a:fillRef>
          <a:effectRef idx="1">
            <a:schemeClr val="dk1"/>
          </a:effectRef>
          <a:fontRef idx="minor">
            <a:schemeClr val="dk1"/>
          </a:fontRef>
        </p:style>
        <p:txBody>
          <a:bodyPr vert="horz" wrap="square" rtlCol="0" anchor="t" anchorCtr="0">
            <a:noAutofit/>
          </a:bodyPr>
          <a:lstStyle/>
          <a:p>
            <a:pPr algn="r"/>
            <a:r>
              <a:rPr lang="fr-FR" dirty="0" smtClean="0">
                <a:solidFill>
                  <a:schemeClr val="tx1"/>
                </a:solidFill>
              </a:rPr>
              <a:t>PEIGTEC</a:t>
            </a:r>
            <a:endParaRPr lang="fr-FR" dirty="0">
              <a:solidFill>
                <a:schemeClr val="tx1"/>
              </a:solidFill>
            </a:endParaRPr>
          </a:p>
        </p:txBody>
      </p:sp>
      <p:cxnSp>
        <p:nvCxnSpPr>
          <p:cNvPr id="25" name="Connecteur droit avec flèche 24"/>
          <p:cNvCxnSpPr/>
          <p:nvPr/>
        </p:nvCxnSpPr>
        <p:spPr>
          <a:xfrm rot="5400000" flipH="1" flipV="1">
            <a:off x="6143636" y="4714884"/>
            <a:ext cx="785818" cy="7858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Connecteur droit avec flèche 25"/>
          <p:cNvCxnSpPr>
            <a:stCxn id="18" idx="4"/>
          </p:cNvCxnSpPr>
          <p:nvPr/>
        </p:nvCxnSpPr>
        <p:spPr>
          <a:xfrm rot="16200000" flipH="1">
            <a:off x="1111760" y="4326478"/>
            <a:ext cx="498176" cy="2786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Connecteur droit avec flèche 26"/>
          <p:cNvCxnSpPr>
            <a:stCxn id="19" idx="3"/>
          </p:cNvCxnSpPr>
          <p:nvPr/>
        </p:nvCxnSpPr>
        <p:spPr>
          <a:xfrm rot="5400000">
            <a:off x="2359759" y="4231707"/>
            <a:ext cx="695154" cy="27120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9" name="Connecteur droit 28"/>
          <p:cNvCxnSpPr/>
          <p:nvPr/>
        </p:nvCxnSpPr>
        <p:spPr>
          <a:xfrm rot="5400000">
            <a:off x="2358216" y="4500570"/>
            <a:ext cx="3571106" cy="794"/>
          </a:xfrm>
          <a:prstGeom prst="line">
            <a:avLst/>
          </a:prstGeom>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2000232" y="6357958"/>
            <a:ext cx="4299960" cy="276999"/>
          </a:xfrm>
          <a:prstGeom prst="rect">
            <a:avLst/>
          </a:prstGeom>
          <a:noFill/>
        </p:spPr>
        <p:txBody>
          <a:bodyPr wrap="none" rtlCol="0">
            <a:spAutoFit/>
          </a:bodyPr>
          <a:lstStyle/>
          <a:p>
            <a:r>
              <a:rPr lang="fr-FR" sz="1200" dirty="0" smtClean="0"/>
              <a:t>*Autres = Bénéficiaires, Diaspora, Gouvernement principalement</a:t>
            </a:r>
            <a:endParaRPr lang="fr-FR" sz="1200" dirty="0"/>
          </a:p>
        </p:txBody>
      </p:sp>
      <p:sp>
        <p:nvSpPr>
          <p:cNvPr id="34" name="ZoneTexte 33"/>
          <p:cNvSpPr txBox="1"/>
          <p:nvPr/>
        </p:nvSpPr>
        <p:spPr>
          <a:xfrm>
            <a:off x="2857488" y="4286256"/>
            <a:ext cx="857255" cy="276999"/>
          </a:xfrm>
          <a:prstGeom prst="rect">
            <a:avLst/>
          </a:prstGeom>
          <a:noFill/>
        </p:spPr>
        <p:txBody>
          <a:bodyPr wrap="square" rtlCol="0">
            <a:spAutoFit/>
          </a:bodyPr>
          <a:lstStyle/>
          <a:p>
            <a:r>
              <a:rPr lang="fr-FR" sz="1200" dirty="0" smtClean="0"/>
              <a:t>1m USD</a:t>
            </a:r>
            <a:endParaRPr lang="fr-FR" sz="1200" dirty="0"/>
          </a:p>
        </p:txBody>
      </p:sp>
      <p:sp>
        <p:nvSpPr>
          <p:cNvPr id="35" name="Rectangle 34"/>
          <p:cNvSpPr/>
          <p:nvPr/>
        </p:nvSpPr>
        <p:spPr>
          <a:xfrm>
            <a:off x="571472" y="4357694"/>
            <a:ext cx="848630" cy="276999"/>
          </a:xfrm>
          <a:prstGeom prst="rect">
            <a:avLst/>
          </a:prstGeom>
        </p:spPr>
        <p:txBody>
          <a:bodyPr wrap="none">
            <a:spAutoFit/>
          </a:bodyPr>
          <a:lstStyle/>
          <a:p>
            <a:pPr algn="ctr"/>
            <a:r>
              <a:rPr lang="fr-FR" sz="1200" dirty="0" smtClean="0"/>
              <a:t>6.1 m USD</a:t>
            </a:r>
            <a:endParaRPr lang="fr-FR" sz="1200" dirty="0"/>
          </a:p>
        </p:txBody>
      </p:sp>
      <p:sp>
        <p:nvSpPr>
          <p:cNvPr id="36" name="ZoneTexte 35"/>
          <p:cNvSpPr txBox="1"/>
          <p:nvPr/>
        </p:nvSpPr>
        <p:spPr>
          <a:xfrm>
            <a:off x="6215074" y="3857628"/>
            <a:ext cx="857255" cy="276999"/>
          </a:xfrm>
          <a:prstGeom prst="rect">
            <a:avLst/>
          </a:prstGeom>
          <a:noFill/>
        </p:spPr>
        <p:txBody>
          <a:bodyPr wrap="square" rtlCol="0">
            <a:spAutoFit/>
          </a:bodyPr>
          <a:lstStyle/>
          <a:p>
            <a:r>
              <a:rPr lang="fr-FR" sz="1200" dirty="0" smtClean="0"/>
              <a:t>1m USD</a:t>
            </a:r>
            <a:endParaRPr lang="fr-FR" sz="1200" dirty="0"/>
          </a:p>
        </p:txBody>
      </p:sp>
      <p:sp>
        <p:nvSpPr>
          <p:cNvPr id="37" name="Rectangle 36"/>
          <p:cNvSpPr/>
          <p:nvPr/>
        </p:nvSpPr>
        <p:spPr>
          <a:xfrm>
            <a:off x="4429124" y="4286256"/>
            <a:ext cx="848630" cy="276999"/>
          </a:xfrm>
          <a:prstGeom prst="rect">
            <a:avLst/>
          </a:prstGeom>
        </p:spPr>
        <p:txBody>
          <a:bodyPr wrap="none">
            <a:spAutoFit/>
          </a:bodyPr>
          <a:lstStyle/>
          <a:p>
            <a:pPr algn="ctr"/>
            <a:r>
              <a:rPr lang="fr-FR" sz="1200" dirty="0" smtClean="0"/>
              <a:t>6.1 m USD</a:t>
            </a:r>
            <a:endParaRPr lang="fr-FR" sz="1200" dirty="0"/>
          </a:p>
        </p:txBody>
      </p:sp>
      <p:sp>
        <p:nvSpPr>
          <p:cNvPr id="38" name="Rectangle 37"/>
          <p:cNvSpPr/>
          <p:nvPr/>
        </p:nvSpPr>
        <p:spPr>
          <a:xfrm>
            <a:off x="6072198" y="5429264"/>
            <a:ext cx="818174" cy="276999"/>
          </a:xfrm>
          <a:prstGeom prst="rect">
            <a:avLst/>
          </a:prstGeom>
        </p:spPr>
        <p:txBody>
          <a:bodyPr wrap="none">
            <a:spAutoFit/>
          </a:bodyPr>
          <a:lstStyle/>
          <a:p>
            <a:pPr algn="ctr"/>
            <a:r>
              <a:rPr lang="fr-FR" sz="1200" dirty="0" smtClean="0"/>
              <a:t>1.9m USD</a:t>
            </a:r>
            <a:endParaRPr lang="fr-FR"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5786" y="1928802"/>
            <a:ext cx="1857388" cy="3929090"/>
          </a:xfrm>
          <a:prstGeom prst="rect">
            <a:avLst/>
          </a:prstGeom>
          <a:solidFill>
            <a:schemeClr val="tx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p:cNvSpPr/>
          <p:nvPr/>
        </p:nvSpPr>
        <p:spPr>
          <a:xfrm>
            <a:off x="785786" y="3857628"/>
            <a:ext cx="1857388" cy="2071702"/>
          </a:xfrm>
          <a:prstGeom prst="rect">
            <a:avLst/>
          </a:prstGeom>
          <a:ln>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2" name="Titre 1"/>
          <p:cNvSpPr>
            <a:spLocks noGrp="1"/>
          </p:cNvSpPr>
          <p:nvPr>
            <p:ph type="title"/>
          </p:nvPr>
        </p:nvSpPr>
        <p:spPr/>
        <p:txBody>
          <a:bodyPr anchor="ctr" anchorCtr="0"/>
          <a:lstStyle/>
          <a:p>
            <a:r>
              <a:rPr lang="fr-FR" dirty="0" smtClean="0">
                <a:solidFill>
                  <a:schemeClr val="accent6"/>
                </a:solidFill>
              </a:rPr>
              <a:t>Financement</a:t>
            </a:r>
            <a:r>
              <a:rPr lang="fr-FR" dirty="0" smtClean="0"/>
              <a:t> du</a:t>
            </a:r>
            <a:r>
              <a:rPr lang="fr-FR" dirty="0" smtClean="0"/>
              <a:t> PEIGTEC tel qu’il est aujourd’hui ressenti par l’UNCP</a:t>
            </a:r>
            <a:endParaRPr lang="fr-FR" dirty="0"/>
          </a:p>
        </p:txBody>
      </p:sp>
      <p:sp>
        <p:nvSpPr>
          <p:cNvPr id="5" name="Rectangle 4"/>
          <p:cNvSpPr/>
          <p:nvPr/>
        </p:nvSpPr>
        <p:spPr>
          <a:xfrm>
            <a:off x="785786" y="2500306"/>
            <a:ext cx="1857388" cy="642942"/>
          </a:xfrm>
          <a:prstGeom prst="rect">
            <a:avLst/>
          </a:prstGeom>
          <a:l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6" name="Rectangle 5"/>
          <p:cNvSpPr/>
          <p:nvPr/>
        </p:nvSpPr>
        <p:spPr>
          <a:xfrm>
            <a:off x="785786" y="3143247"/>
            <a:ext cx="1857388" cy="714380"/>
          </a:xfrm>
          <a:prstGeom prst="rect">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8" name="Rectangle 7"/>
          <p:cNvSpPr/>
          <p:nvPr/>
        </p:nvSpPr>
        <p:spPr>
          <a:xfrm>
            <a:off x="4071934" y="2857495"/>
            <a:ext cx="1714512" cy="1643075"/>
          </a:xfrm>
          <a:prstGeom prst="rect">
            <a:avLst/>
          </a:prstGeom>
          <a:solidFill>
            <a:schemeClr val="tx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285852" y="1428735"/>
            <a:ext cx="881973" cy="369332"/>
          </a:xfrm>
          <a:prstGeom prst="rect">
            <a:avLst/>
          </a:prstGeom>
          <a:noFill/>
          <a:ln>
            <a:solidFill>
              <a:schemeClr val="tx1"/>
            </a:solidFill>
          </a:ln>
          <a:effectLst>
            <a:glow rad="139700">
              <a:schemeClr val="accent1">
                <a:satMod val="175000"/>
                <a:alpha val="40000"/>
              </a:schemeClr>
            </a:glow>
          </a:effectLst>
        </p:spPr>
        <p:txBody>
          <a:bodyPr wrap="none" rtlCol="0">
            <a:spAutoFit/>
          </a:bodyPr>
          <a:lstStyle/>
          <a:p>
            <a:r>
              <a:rPr lang="fr-FR" dirty="0" smtClean="0"/>
              <a:t>PNDHD</a:t>
            </a:r>
            <a:endParaRPr lang="fr-FR" dirty="0"/>
          </a:p>
        </p:txBody>
      </p:sp>
      <p:sp>
        <p:nvSpPr>
          <p:cNvPr id="10" name="ZoneTexte 9"/>
          <p:cNvSpPr txBox="1"/>
          <p:nvPr/>
        </p:nvSpPr>
        <p:spPr>
          <a:xfrm>
            <a:off x="4500562" y="2143115"/>
            <a:ext cx="963084" cy="369332"/>
          </a:xfrm>
          <a:prstGeom prst="rect">
            <a:avLst/>
          </a:prstGeom>
          <a:noFill/>
          <a:ln>
            <a:solidFill>
              <a:schemeClr val="tx1"/>
            </a:solidFill>
          </a:ln>
          <a:effectLst>
            <a:glow rad="139700">
              <a:schemeClr val="accent1">
                <a:satMod val="175000"/>
                <a:alpha val="40000"/>
              </a:schemeClr>
            </a:glow>
          </a:effectLst>
        </p:spPr>
        <p:txBody>
          <a:bodyPr wrap="none" rtlCol="0">
            <a:spAutoFit/>
          </a:bodyPr>
          <a:lstStyle/>
          <a:p>
            <a:r>
              <a:rPr lang="fr-FR" dirty="0" smtClean="0"/>
              <a:t>PEIGTEC</a:t>
            </a:r>
            <a:endParaRPr lang="fr-FR" dirty="0"/>
          </a:p>
        </p:txBody>
      </p:sp>
      <p:cxnSp>
        <p:nvCxnSpPr>
          <p:cNvPr id="11" name="Connecteur droit 10"/>
          <p:cNvCxnSpPr/>
          <p:nvPr/>
        </p:nvCxnSpPr>
        <p:spPr>
          <a:xfrm>
            <a:off x="785786" y="3857627"/>
            <a:ext cx="185738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785786" y="3143247"/>
            <a:ext cx="185738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785786" y="2500305"/>
            <a:ext cx="185738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1428728" y="4643445"/>
            <a:ext cx="572786" cy="338554"/>
          </a:xfrm>
          <a:prstGeom prst="rect">
            <a:avLst/>
          </a:prstGeom>
          <a:noFill/>
        </p:spPr>
        <p:txBody>
          <a:bodyPr wrap="none" rtlCol="0">
            <a:spAutoFit/>
          </a:bodyPr>
          <a:lstStyle/>
          <a:p>
            <a:r>
              <a:rPr lang="fr-FR" sz="1600" dirty="0" smtClean="0"/>
              <a:t>FIDA</a:t>
            </a:r>
            <a:endParaRPr lang="fr-FR" sz="1600" dirty="0"/>
          </a:p>
        </p:txBody>
      </p:sp>
      <p:sp>
        <p:nvSpPr>
          <p:cNvPr id="15" name="ZoneTexte 14"/>
          <p:cNvSpPr txBox="1"/>
          <p:nvPr/>
        </p:nvSpPr>
        <p:spPr>
          <a:xfrm>
            <a:off x="714348" y="3357561"/>
            <a:ext cx="1990673" cy="307777"/>
          </a:xfrm>
          <a:prstGeom prst="rect">
            <a:avLst/>
          </a:prstGeom>
          <a:noFill/>
        </p:spPr>
        <p:txBody>
          <a:bodyPr wrap="none" rtlCol="0">
            <a:spAutoFit/>
          </a:bodyPr>
          <a:lstStyle/>
          <a:p>
            <a:r>
              <a:rPr lang="fr-FR" sz="1400" dirty="0" smtClean="0"/>
              <a:t>Bénéficiaires et Diaspora</a:t>
            </a:r>
            <a:endParaRPr lang="fr-FR" sz="1400" dirty="0"/>
          </a:p>
        </p:txBody>
      </p:sp>
      <p:sp>
        <p:nvSpPr>
          <p:cNvPr id="16" name="ZoneTexte 15"/>
          <p:cNvSpPr txBox="1"/>
          <p:nvPr/>
        </p:nvSpPr>
        <p:spPr>
          <a:xfrm>
            <a:off x="1428728" y="2643181"/>
            <a:ext cx="554960" cy="338554"/>
          </a:xfrm>
          <a:prstGeom prst="rect">
            <a:avLst/>
          </a:prstGeom>
          <a:noFill/>
        </p:spPr>
        <p:txBody>
          <a:bodyPr wrap="none" rtlCol="0">
            <a:spAutoFit/>
          </a:bodyPr>
          <a:lstStyle/>
          <a:p>
            <a:r>
              <a:rPr lang="fr-FR" sz="1600" dirty="0" smtClean="0"/>
              <a:t>FEM</a:t>
            </a:r>
            <a:endParaRPr lang="fr-FR" sz="1600" dirty="0"/>
          </a:p>
        </p:txBody>
      </p:sp>
      <p:sp>
        <p:nvSpPr>
          <p:cNvPr id="17" name="ZoneTexte 16"/>
          <p:cNvSpPr txBox="1"/>
          <p:nvPr/>
        </p:nvSpPr>
        <p:spPr>
          <a:xfrm>
            <a:off x="1000100" y="1928801"/>
            <a:ext cx="1254061" cy="646331"/>
          </a:xfrm>
          <a:prstGeom prst="rect">
            <a:avLst/>
          </a:prstGeom>
          <a:noFill/>
        </p:spPr>
        <p:txBody>
          <a:bodyPr wrap="none" rtlCol="0">
            <a:spAutoFit/>
          </a:bodyPr>
          <a:lstStyle/>
          <a:p>
            <a:r>
              <a:rPr lang="fr-FR" sz="1200" dirty="0" smtClean="0"/>
              <a:t>Autres:</a:t>
            </a:r>
          </a:p>
          <a:p>
            <a:r>
              <a:rPr lang="fr-FR" sz="1200" dirty="0" smtClean="0"/>
              <a:t>Gouvernement, </a:t>
            </a:r>
          </a:p>
          <a:p>
            <a:r>
              <a:rPr lang="fr-FR" sz="1200" dirty="0" smtClean="0"/>
              <a:t>Union des </a:t>
            </a:r>
            <a:r>
              <a:rPr lang="fr-FR" sz="1200" dirty="0" err="1"/>
              <a:t>M</a:t>
            </a:r>
            <a:r>
              <a:rPr lang="fr-FR" sz="1200" dirty="0" err="1" smtClean="0"/>
              <a:t>ecks</a:t>
            </a:r>
            <a:endParaRPr lang="fr-FR" sz="1200" dirty="0" smtClean="0"/>
          </a:p>
        </p:txBody>
      </p:sp>
      <p:cxnSp>
        <p:nvCxnSpPr>
          <p:cNvPr id="18" name="Connecteur droit 17"/>
          <p:cNvCxnSpPr/>
          <p:nvPr/>
        </p:nvCxnSpPr>
        <p:spPr>
          <a:xfrm>
            <a:off x="2643174" y="2500305"/>
            <a:ext cx="1428760" cy="428629"/>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2643174" y="3143247"/>
            <a:ext cx="1428760" cy="428629"/>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rot="10800000">
            <a:off x="2643174" y="2143115"/>
            <a:ext cx="1428760" cy="71438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rot="10800000">
            <a:off x="2643174" y="2214554"/>
            <a:ext cx="1428760" cy="71438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a:stCxn id="40" idx="3"/>
          </p:cNvCxnSpPr>
          <p:nvPr/>
        </p:nvCxnSpPr>
        <p:spPr>
          <a:xfrm flipH="1" flipV="1">
            <a:off x="2643174" y="3643315"/>
            <a:ext cx="1461045" cy="50313"/>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rot="10800000">
            <a:off x="2643174" y="3500438"/>
            <a:ext cx="1428760" cy="71439"/>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rot="10800000" flipV="1">
            <a:off x="2643174" y="4500568"/>
            <a:ext cx="1428760" cy="142878"/>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a:stCxn id="40" idx="3"/>
          </p:cNvCxnSpPr>
          <p:nvPr/>
        </p:nvCxnSpPr>
        <p:spPr>
          <a:xfrm flipH="1">
            <a:off x="2643174" y="3693628"/>
            <a:ext cx="1461045" cy="163998"/>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4071934" y="3000371"/>
            <a:ext cx="171451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4071934" y="3643313"/>
            <a:ext cx="171451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a:endCxn id="8" idx="3"/>
          </p:cNvCxnSpPr>
          <p:nvPr/>
        </p:nvCxnSpPr>
        <p:spPr>
          <a:xfrm flipV="1">
            <a:off x="4071934" y="3679033"/>
            <a:ext cx="1714512" cy="1071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rot="5400000">
            <a:off x="2251058" y="4250537"/>
            <a:ext cx="785028" cy="79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rot="5400000">
            <a:off x="2607455" y="2178835"/>
            <a:ext cx="71438"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rot="5400000">
            <a:off x="2321703" y="2821776"/>
            <a:ext cx="642942"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rot="5400000" flipH="1" flipV="1">
            <a:off x="2571736" y="3571875"/>
            <a:ext cx="143670" cy="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4143372" y="5500702"/>
            <a:ext cx="2890663" cy="461665"/>
          </a:xfrm>
          <a:prstGeom prst="rect">
            <a:avLst/>
          </a:prstGeom>
          <a:noFill/>
        </p:spPr>
        <p:txBody>
          <a:bodyPr wrap="none" rtlCol="0">
            <a:spAutoFit/>
          </a:bodyPr>
          <a:lstStyle/>
          <a:p>
            <a:r>
              <a:rPr lang="fr-FR" sz="1200" dirty="0" smtClean="0"/>
              <a:t>Source: Document de Proposition de Projet</a:t>
            </a:r>
          </a:p>
          <a:p>
            <a:r>
              <a:rPr lang="fr-FR" sz="1200" dirty="0" smtClean="0"/>
              <a:t>Les échelles ne sont pas respectées</a:t>
            </a:r>
            <a:endParaRPr lang="fr-FR" sz="1200" dirty="0"/>
          </a:p>
        </p:txBody>
      </p:sp>
      <p:sp>
        <p:nvSpPr>
          <p:cNvPr id="35" name="ZoneTexte 34"/>
          <p:cNvSpPr txBox="1"/>
          <p:nvPr/>
        </p:nvSpPr>
        <p:spPr>
          <a:xfrm>
            <a:off x="6429388" y="2500306"/>
            <a:ext cx="1714512" cy="203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dirty="0" smtClean="0">
                <a:solidFill>
                  <a:schemeClr val="tx1"/>
                </a:solidFill>
              </a:rPr>
              <a:t>Il n’y a pas de contribution supplémentaire extérieure permettant de financer le projet PEIGTEC.</a:t>
            </a:r>
            <a:endParaRPr lang="fr-FR" dirty="0">
              <a:solidFill>
                <a:schemeClr val="tx1"/>
              </a:solidFill>
            </a:endParaRPr>
          </a:p>
        </p:txBody>
      </p:sp>
      <p:sp>
        <p:nvSpPr>
          <p:cNvPr id="36" name="Rectangle 35"/>
          <p:cNvSpPr/>
          <p:nvPr/>
        </p:nvSpPr>
        <p:spPr>
          <a:xfrm>
            <a:off x="4071934" y="3714753"/>
            <a:ext cx="1714512" cy="785818"/>
          </a:xfrm>
          <a:prstGeom prst="rect">
            <a:avLst/>
          </a:prstGeom>
          <a:ln>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37" name="Rectangle 36"/>
          <p:cNvSpPr/>
          <p:nvPr/>
        </p:nvSpPr>
        <p:spPr>
          <a:xfrm>
            <a:off x="4071934" y="3571876"/>
            <a:ext cx="1714512" cy="142876"/>
          </a:xfrm>
          <a:prstGeom prst="rect">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38" name="Rectangle 37"/>
          <p:cNvSpPr/>
          <p:nvPr/>
        </p:nvSpPr>
        <p:spPr>
          <a:xfrm>
            <a:off x="4071934" y="2928935"/>
            <a:ext cx="1714512" cy="642942"/>
          </a:xfrm>
          <a:prstGeom prst="rect">
            <a:avLst/>
          </a:prstGeom>
          <a:l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9" name="ZoneTexte 38"/>
          <p:cNvSpPr txBox="1"/>
          <p:nvPr/>
        </p:nvSpPr>
        <p:spPr>
          <a:xfrm rot="1195432">
            <a:off x="2962126" y="2886394"/>
            <a:ext cx="642942" cy="307777"/>
          </a:xfrm>
          <a:prstGeom prst="rect">
            <a:avLst/>
          </a:prstGeom>
          <a:noFill/>
        </p:spPr>
        <p:txBody>
          <a:bodyPr wrap="square" rtlCol="0">
            <a:spAutoFit/>
          </a:bodyPr>
          <a:lstStyle/>
          <a:p>
            <a:r>
              <a:rPr lang="fr-FR" sz="1400" dirty="0" smtClean="0"/>
              <a:t>1.0 M</a:t>
            </a:r>
            <a:endParaRPr lang="fr-FR" sz="1400" dirty="0"/>
          </a:p>
        </p:txBody>
      </p:sp>
      <p:sp>
        <p:nvSpPr>
          <p:cNvPr id="40" name="ZoneTexte 39"/>
          <p:cNvSpPr txBox="1"/>
          <p:nvPr/>
        </p:nvSpPr>
        <p:spPr>
          <a:xfrm rot="309684">
            <a:off x="2868823" y="3484057"/>
            <a:ext cx="1237906" cy="307777"/>
          </a:xfrm>
          <a:prstGeom prst="rect">
            <a:avLst/>
          </a:prstGeom>
          <a:noFill/>
        </p:spPr>
        <p:txBody>
          <a:bodyPr wrap="square" rtlCol="0">
            <a:spAutoFit/>
          </a:bodyPr>
          <a:lstStyle/>
          <a:p>
            <a:r>
              <a:rPr lang="fr-FR" sz="1400" dirty="0" smtClean="0"/>
              <a:t>0.387 M</a:t>
            </a:r>
            <a:endParaRPr lang="fr-FR" sz="1400" dirty="0"/>
          </a:p>
        </p:txBody>
      </p:sp>
      <p:sp>
        <p:nvSpPr>
          <p:cNvPr id="41" name="ZoneTexte 40"/>
          <p:cNvSpPr txBox="1"/>
          <p:nvPr/>
        </p:nvSpPr>
        <p:spPr>
          <a:xfrm>
            <a:off x="2961477" y="4087852"/>
            <a:ext cx="903731" cy="307777"/>
          </a:xfrm>
          <a:prstGeom prst="rect">
            <a:avLst/>
          </a:prstGeom>
          <a:noFill/>
        </p:spPr>
        <p:txBody>
          <a:bodyPr wrap="square" rtlCol="0">
            <a:spAutoFit/>
          </a:bodyPr>
          <a:lstStyle/>
          <a:p>
            <a:r>
              <a:rPr lang="fr-FR" sz="1400" dirty="0" smtClean="0"/>
              <a:t>1.396 M</a:t>
            </a:r>
            <a:endParaRPr lang="fr-FR" sz="1400" dirty="0"/>
          </a:p>
        </p:txBody>
      </p:sp>
      <p:sp>
        <p:nvSpPr>
          <p:cNvPr id="42" name="ZoneTexte 41"/>
          <p:cNvSpPr txBox="1"/>
          <p:nvPr/>
        </p:nvSpPr>
        <p:spPr>
          <a:xfrm rot="1606528">
            <a:off x="2926437" y="2142602"/>
            <a:ext cx="1339581" cy="307777"/>
          </a:xfrm>
          <a:prstGeom prst="rect">
            <a:avLst/>
          </a:prstGeom>
          <a:noFill/>
        </p:spPr>
        <p:txBody>
          <a:bodyPr wrap="square" rtlCol="0">
            <a:spAutoFit/>
          </a:bodyPr>
          <a:lstStyle/>
          <a:p>
            <a:r>
              <a:rPr lang="fr-FR" sz="1400" dirty="0" smtClean="0"/>
              <a:t>0.089 M</a:t>
            </a:r>
            <a:endParaRPr lang="fr-FR"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439</TotalTime>
  <Words>738</Words>
  <Application>Microsoft Office PowerPoint</Application>
  <PresentationFormat>Affichage à l'écran (4:3)</PresentationFormat>
  <Paragraphs>121</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Oriel</vt:lpstr>
      <vt:lpstr>Le cofinancement de projet de développement</vt:lpstr>
      <vt:lpstr>Problématique</vt:lpstr>
      <vt:lpstr>conception du projet</vt:lpstr>
      <vt:lpstr>L’Alternative FEM</vt:lpstr>
      <vt:lpstr>Durabilité du PNDHD</vt:lpstr>
      <vt:lpstr>Diapositive 6</vt:lpstr>
      <vt:lpstr>Chronologie sommaire</vt:lpstr>
      <vt:lpstr>Montage financier de l’alternative</vt:lpstr>
      <vt:lpstr>Financement du PEIGTEC tel qu’il est aujourd’hui ressenti par l’UNCP</vt:lpstr>
      <vt:lpstr>Comment combler le manque de 1 million USD, que l’UNCP croyait prévu pour le PNDHD, et qui sera finalement alloué à la réalisation du PEIGTEC ?  </vt:lpstr>
      <vt:lpstr>Il est nécessaire, lors de la réalisation du montage d’un cofinancement, de prendre garde à l’entière compréhension de ce montage par l’équipe qui sera chargée de sa réalisation.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cofinancement de projet de développement</dc:title>
  <dc:creator>Raphaëlle Héron</dc:creator>
  <cp:lastModifiedBy>Raphaëlle Héron</cp:lastModifiedBy>
  <cp:revision>53</cp:revision>
  <dcterms:created xsi:type="dcterms:W3CDTF">2008-09-02T08:22:20Z</dcterms:created>
  <dcterms:modified xsi:type="dcterms:W3CDTF">2008-09-05T14:19:31Z</dcterms:modified>
</cp:coreProperties>
</file>